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9" r:id="rId2"/>
  </p:sldMasterIdLst>
  <p:notesMasterIdLst>
    <p:notesMasterId r:id="rId100"/>
  </p:notesMasterIdLst>
  <p:sldIdLst>
    <p:sldId id="1499" r:id="rId3"/>
    <p:sldId id="1511" r:id="rId4"/>
    <p:sldId id="1184" r:id="rId5"/>
    <p:sldId id="1444" r:id="rId6"/>
    <p:sldId id="1247" r:id="rId7"/>
    <p:sldId id="1475" r:id="rId8"/>
    <p:sldId id="1370" r:id="rId9"/>
    <p:sldId id="1482" r:id="rId10"/>
    <p:sldId id="1483" r:id="rId11"/>
    <p:sldId id="1476" r:id="rId12"/>
    <p:sldId id="558" r:id="rId13"/>
    <p:sldId id="1477" r:id="rId14"/>
    <p:sldId id="1484" r:id="rId15"/>
    <p:sldId id="1473" r:id="rId16"/>
    <p:sldId id="1487" r:id="rId17"/>
    <p:sldId id="1488" r:id="rId18"/>
    <p:sldId id="465" r:id="rId19"/>
    <p:sldId id="1539" r:id="rId20"/>
    <p:sldId id="1538" r:id="rId21"/>
    <p:sldId id="1302" r:id="rId22"/>
    <p:sldId id="1534" r:id="rId23"/>
    <p:sldId id="1535" r:id="rId24"/>
    <p:sldId id="1479" r:id="rId25"/>
    <p:sldId id="1480" r:id="rId26"/>
    <p:sldId id="1494" r:id="rId27"/>
    <p:sldId id="1516" r:id="rId28"/>
    <p:sldId id="1492" r:id="rId29"/>
    <p:sldId id="1533" r:id="rId30"/>
    <p:sldId id="1256" r:id="rId31"/>
    <p:sldId id="530" r:id="rId32"/>
    <p:sldId id="1234" r:id="rId33"/>
    <p:sldId id="1528" r:id="rId34"/>
    <p:sldId id="1508" r:id="rId35"/>
    <p:sldId id="1541" r:id="rId36"/>
    <p:sldId id="1507" r:id="rId37"/>
    <p:sldId id="1308" r:id="rId38"/>
    <p:sldId id="1310" r:id="rId39"/>
    <p:sldId id="1324" r:id="rId40"/>
    <p:sldId id="1343" r:id="rId41"/>
    <p:sldId id="1468" r:id="rId42"/>
    <p:sldId id="1461" r:id="rId43"/>
    <p:sldId id="1462" r:id="rId44"/>
    <p:sldId id="1455" r:id="rId45"/>
    <p:sldId id="1456" r:id="rId46"/>
    <p:sldId id="1463" r:id="rId47"/>
    <p:sldId id="1349" r:id="rId48"/>
    <p:sldId id="594" r:id="rId49"/>
    <p:sldId id="1474" r:id="rId50"/>
    <p:sldId id="538" r:id="rId51"/>
    <p:sldId id="1331" r:id="rId52"/>
    <p:sldId id="1446" r:id="rId53"/>
    <p:sldId id="1395" r:id="rId54"/>
    <p:sldId id="1396" r:id="rId55"/>
    <p:sldId id="1536" r:id="rId56"/>
    <p:sldId id="1540" r:id="rId57"/>
    <p:sldId id="1374" r:id="rId58"/>
    <p:sldId id="1373" r:id="rId59"/>
    <p:sldId id="1375" r:id="rId60"/>
    <p:sldId id="1376" r:id="rId61"/>
    <p:sldId id="1377" r:id="rId62"/>
    <p:sldId id="1378" r:id="rId63"/>
    <p:sldId id="1380" r:id="rId64"/>
    <p:sldId id="1379" r:id="rId65"/>
    <p:sldId id="1381" r:id="rId66"/>
    <p:sldId id="1382" r:id="rId67"/>
    <p:sldId id="1383" r:id="rId68"/>
    <p:sldId id="1384" r:id="rId69"/>
    <p:sldId id="1385" r:id="rId70"/>
    <p:sldId id="1386" r:id="rId71"/>
    <p:sldId id="1387" r:id="rId72"/>
    <p:sldId id="1388" r:id="rId73"/>
    <p:sldId id="1389" r:id="rId74"/>
    <p:sldId id="1390" r:id="rId75"/>
    <p:sldId id="1391" r:id="rId76"/>
    <p:sldId id="1392" r:id="rId77"/>
    <p:sldId id="1532" r:id="rId78"/>
    <p:sldId id="1478" r:id="rId79"/>
    <p:sldId id="1514" r:id="rId80"/>
    <p:sldId id="1497" r:id="rId81"/>
    <p:sldId id="1466" r:id="rId82"/>
    <p:sldId id="1529" r:id="rId83"/>
    <p:sldId id="1457" r:id="rId84"/>
    <p:sldId id="1452" r:id="rId85"/>
    <p:sldId id="1537" r:id="rId86"/>
    <p:sldId id="1460" r:id="rId87"/>
    <p:sldId id="1459" r:id="rId88"/>
    <p:sldId id="1458" r:id="rId89"/>
    <p:sldId id="1465" r:id="rId90"/>
    <p:sldId id="1481" r:id="rId91"/>
    <p:sldId id="1530" r:id="rId92"/>
    <p:sldId id="1509" r:id="rId93"/>
    <p:sldId id="1500" r:id="rId94"/>
    <p:sldId id="1501" r:id="rId95"/>
    <p:sldId id="1502" r:id="rId96"/>
    <p:sldId id="1506" r:id="rId97"/>
    <p:sldId id="1338" r:id="rId98"/>
    <p:sldId id="1245" r:id="rId99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1095"/>
    <p:restoredTop sz="94289"/>
  </p:normalViewPr>
  <p:slideViewPr>
    <p:cSldViewPr>
      <p:cViewPr varScale="1">
        <p:scale>
          <a:sx n="136" d="100"/>
          <a:sy n="136" d="100"/>
        </p:scale>
        <p:origin x="576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6" d="100"/>
        <a:sy n="76" d="100"/>
      </p:scale>
      <p:origin x="0" y="2176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viewProps" Target="viewProps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tableStyles" Target="tableStyle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3" Type="http://schemas.openxmlformats.org/officeDocument/2006/relationships/slide" Target="slides/slid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3T14:44:43.543"/>
    </inkml:context>
    <inkml:brush xml:id="br0">
      <inkml:brushProperty name="width" value="0.3" units="cm"/>
      <inkml:brushProperty name="height" value="0.6" units="cm"/>
      <inkml:brushProperty name="color" value="#072956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3T15:53:54.767"/>
    </inkml:context>
    <inkml:brush xml:id="br0">
      <inkml:brushProperty name="width" value="0.3" units="cm"/>
      <inkml:brushProperty name="height" value="0.6" units="cm"/>
      <inkml:brushProperty name="color" value="#353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3T15:53:55.475"/>
    </inkml:context>
    <inkml:brush xml:id="br0">
      <inkml:brushProperty name="width" value="0.3" units="cm"/>
      <inkml:brushProperty name="height" value="0.6" units="cm"/>
      <inkml:brushProperty name="color" value="#353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3T15:54:01.371"/>
    </inkml:context>
    <inkml:brush xml:id="br0">
      <inkml:brushProperty name="width" value="0.3" units="cm"/>
      <inkml:brushProperty name="height" value="0.6" units="cm"/>
      <inkml:brushProperty name="color" value="#353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0459F6-7F70-433C-9ABE-651529C4482F}" type="datetimeFigureOut">
              <a:rPr lang="sv-SE" smtClean="0"/>
              <a:pPr/>
              <a:t>2022-10-15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61E2D6-8713-4E27-B8C3-DAAE5B89C145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70157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61E2D6-8713-4E27-B8C3-DAAE5B89C145}" type="slidenum">
              <a:rPr lang="sv-SE" smtClean="0"/>
              <a:pPr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723421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61E2D6-8713-4E27-B8C3-DAAE5B89C145}" type="slidenum">
              <a:rPr lang="sv-SE" smtClean="0"/>
              <a:pPr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890585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976864-624E-8A42-B948-0B79CC3074B7}" type="slidenum">
              <a:rPr lang="sv-SE">
                <a:solidFill>
                  <a:prstClr val="black"/>
                </a:solidFill>
                <a:latin typeface="Calibri"/>
              </a:rPr>
              <a:pPr/>
              <a:t>59</a:t>
            </a:fld>
            <a:endParaRPr lang="sv-SE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82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082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06085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D927495-735C-3943-83B0-B7C6A0EDCC85}" type="slidenum">
              <a:rPr lang="sv-SE">
                <a:solidFill>
                  <a:prstClr val="black"/>
                </a:solidFill>
                <a:latin typeface="Calibri"/>
              </a:rPr>
              <a:pPr/>
              <a:t>60</a:t>
            </a:fld>
            <a:endParaRPr lang="sv-SE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74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074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97266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61E2D6-8713-4E27-B8C3-DAAE5B89C145}" type="slidenum">
              <a:rPr lang="sv-SE" smtClean="0"/>
              <a:pPr/>
              <a:t>91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125533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61E2D6-8713-4E27-B8C3-DAAE5B89C145}" type="slidenum">
              <a:rPr lang="sv-SE" smtClean="0"/>
              <a:pPr/>
              <a:t>92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45843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61E2D6-8713-4E27-B8C3-DAAE5B89C145}" type="slidenum">
              <a:rPr lang="sv-SE" smtClean="0"/>
              <a:pPr/>
              <a:t>94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38528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61E2D6-8713-4E27-B8C3-DAAE5B89C145}" type="slidenum">
              <a:rPr lang="sv-SE" smtClean="0"/>
              <a:pPr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82227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61E2D6-8713-4E27-B8C3-DAAE5B89C145}" type="slidenum">
              <a:rPr lang="sv-SE" smtClean="0"/>
              <a:pPr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793593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61E2D6-8713-4E27-B8C3-DAAE5B89C145}" type="slidenum">
              <a:rPr lang="sv-SE" smtClean="0"/>
              <a:pPr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496924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D1A3BE1D-C642-254C-8DAC-F2F73741D800}" type="slidenum">
              <a:rPr lang="sv-SE" sz="1200">
                <a:latin typeface="Times New Roman" charset="0"/>
              </a:rPr>
              <a:pPr/>
              <a:t>17</a:t>
            </a:fld>
            <a:endParaRPr lang="sv-SE" sz="1200">
              <a:latin typeface="Times New Roman" charset="0"/>
            </a:endParaRPr>
          </a:p>
        </p:txBody>
      </p:sp>
      <p:sp>
        <p:nvSpPr>
          <p:cNvPr id="155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sv-SE" dirty="0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84808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61E2D6-8713-4E27-B8C3-DAAE5B89C145}" type="slidenum">
              <a:rPr lang="sv-SE" smtClean="0"/>
              <a:pPr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994617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61E2D6-8713-4E27-B8C3-DAAE5B89C145}" type="slidenum">
              <a:rPr lang="sv-SE" smtClean="0"/>
              <a:pPr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37992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61E2D6-8713-4E27-B8C3-DAAE5B89C145}" type="slidenum">
              <a:rPr lang="sv-SE" smtClean="0"/>
              <a:pPr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09209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61E2D6-8713-4E27-B8C3-DAAE5B89C145}" type="slidenum">
              <a:rPr lang="sv-SE" smtClean="0"/>
              <a:pPr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6932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9" descr="top pp-framsida (kopia)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553200" y="6021388"/>
            <a:ext cx="2133600" cy="1682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4D4F53"/>
                </a:solidFill>
                <a:latin typeface="Calibri" pitchFamily="34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9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7380288" y="6308725"/>
            <a:ext cx="1306512" cy="1682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4D4F53"/>
                </a:solidFill>
                <a:latin typeface="Calibri" pitchFamily="34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fld id="{2FB413C4-742F-44DE-9C51-A49D1D44BF83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pic>
        <p:nvPicPr>
          <p:cNvPr id="10" name="Picture 13" descr="TS_Sv_2V_RGB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0363" y="6165850"/>
            <a:ext cx="161925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Rak 7"/>
          <p:cNvCxnSpPr>
            <a:cxnSpLocks noChangeShapeType="1"/>
          </p:cNvCxnSpPr>
          <p:nvPr userDrawn="1"/>
        </p:nvCxnSpPr>
        <p:spPr bwMode="auto">
          <a:xfrm>
            <a:off x="830263" y="5965825"/>
            <a:ext cx="7856537" cy="1588"/>
          </a:xfrm>
          <a:prstGeom prst="line">
            <a:avLst/>
          </a:prstGeom>
          <a:noFill/>
          <a:ln w="12700">
            <a:solidFill>
              <a:srgbClr val="4D4F53"/>
            </a:solidFill>
            <a:round/>
            <a:headEnd/>
            <a:tailEnd/>
          </a:ln>
        </p:spPr>
      </p:cxn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20000" y="1643050"/>
            <a:ext cx="7772400" cy="1133494"/>
          </a:xfrm>
          <a:prstGeom prst="rect">
            <a:avLst/>
          </a:prstGeom>
        </p:spPr>
        <p:txBody>
          <a:bodyPr anchor="b" anchorCtr="0"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720000" y="2890846"/>
            <a:ext cx="7781090" cy="17526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sv-SE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8EA-50F1-1749-A1E5-9DE46C5978C1}" type="datetimeFigureOut">
              <a:rPr lang="sv-SE" smtClean="0"/>
              <a:t>2022-10-15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EF6D3-6963-4D40-B2D7-377B3E9007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8768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8EA-50F1-1749-A1E5-9DE46C5978C1}" type="datetimeFigureOut">
              <a:rPr lang="sv-SE" smtClean="0"/>
              <a:t>2022-10-15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EF6D3-6963-4D40-B2D7-377B3E9007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872661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8EA-50F1-1749-A1E5-9DE46C5978C1}" type="datetimeFigureOut">
              <a:rPr lang="sv-SE" smtClean="0"/>
              <a:t>2022-10-15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EF6D3-6963-4D40-B2D7-377B3E9007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91674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8EA-50F1-1749-A1E5-9DE46C5978C1}" type="datetimeFigureOut">
              <a:rPr lang="sv-SE" smtClean="0"/>
              <a:t>2022-10-15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EF6D3-6963-4D40-B2D7-377B3E9007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864602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8EA-50F1-1749-A1E5-9DE46C5978C1}" type="datetimeFigureOut">
              <a:rPr lang="sv-SE" smtClean="0"/>
              <a:t>2022-10-15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EF6D3-6963-4D40-B2D7-377B3E9007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376279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8EA-50F1-1749-A1E5-9DE46C5978C1}" type="datetimeFigureOut">
              <a:rPr lang="sv-SE" smtClean="0"/>
              <a:t>2022-10-15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EF6D3-6963-4D40-B2D7-377B3E9007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45180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8EA-50F1-1749-A1E5-9DE46C5978C1}" type="datetimeFigureOut">
              <a:rPr lang="sv-SE" smtClean="0"/>
              <a:t>2022-10-15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EF6D3-6963-4D40-B2D7-377B3E9007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53150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8EA-50F1-1749-A1E5-9DE46C5978C1}" type="datetimeFigureOut">
              <a:rPr lang="sv-SE" smtClean="0"/>
              <a:t>2022-10-15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EF6D3-6963-4D40-B2D7-377B3E9007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375274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8EA-50F1-1749-A1E5-9DE46C5978C1}" type="datetimeFigureOut">
              <a:rPr lang="sv-SE" smtClean="0"/>
              <a:t>2022-10-15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EF6D3-6963-4D40-B2D7-377B3E9007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34922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8EA-50F1-1749-A1E5-9DE46C5978C1}" type="datetimeFigureOut">
              <a:rPr lang="sv-SE" smtClean="0"/>
              <a:t>2022-10-15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EF6D3-6963-4D40-B2D7-377B3E9007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9859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553200" y="6021388"/>
            <a:ext cx="2133600" cy="1682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4D4F53"/>
                </a:solidFill>
                <a:latin typeface="Calibri" pitchFamily="34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9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7380288" y="6308725"/>
            <a:ext cx="1306512" cy="1682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4D4F53"/>
                </a:solidFill>
                <a:latin typeface="Calibri" pitchFamily="34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fld id="{11F2833E-87A4-43BA-9564-C10860A20FF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10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0"/>
            <a:ext cx="796766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12" name="Platshållare för text 13"/>
          <p:cNvSpPr>
            <a:spLocks noGrp="1"/>
          </p:cNvSpPr>
          <p:nvPr>
            <p:ph idx="1"/>
          </p:nvPr>
        </p:nvSpPr>
        <p:spPr>
          <a:xfrm>
            <a:off x="720000" y="1342800"/>
            <a:ext cx="7966800" cy="4370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000" indent="-342000" algn="l" defTabSz="9144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tx1"/>
              </a:buClr>
              <a:buSzPct val="85000"/>
              <a:buFont typeface="Arial" pitchFamily="34" charset="0"/>
              <a:buChar char="•"/>
              <a:defRPr lang="sv-SE" sz="2400" b="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22800" indent="-259200" algn="l" defTabSz="914400" rtl="0" eaLnBrk="1" latinLnBrk="0" hangingPunct="1">
              <a:lnSpc>
                <a:spcPct val="110000"/>
              </a:lnSpc>
              <a:spcBef>
                <a:spcPct val="20000"/>
              </a:spcBef>
              <a:buSzPct val="80000"/>
              <a:buFont typeface="Arial" pitchFamily="34" charset="0"/>
              <a:buChar char="–"/>
              <a:defRPr lang="sv-SE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92800" indent="-259200" algn="l" defTabSz="914400" rtl="0" eaLnBrk="1" latinLnBrk="0" hangingPunct="1">
              <a:lnSpc>
                <a:spcPct val="110000"/>
              </a:lnSpc>
              <a:spcBef>
                <a:spcPct val="20000"/>
              </a:spcBef>
              <a:buSzPct val="80000"/>
              <a:buFont typeface="Arial" pitchFamily="34" charset="0"/>
              <a:buChar char="•"/>
              <a:defRPr lang="sv-S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166400" indent="-241200" algn="l" defTabSz="914400" rtl="0" eaLnBrk="1" latinLnBrk="0" hangingPunct="1">
              <a:lnSpc>
                <a:spcPct val="110000"/>
              </a:lnSpc>
              <a:spcBef>
                <a:spcPct val="20000"/>
              </a:spcBef>
              <a:buSzPct val="80000"/>
              <a:buFont typeface="Arial" pitchFamily="34" charset="0"/>
              <a:buChar char="–"/>
              <a:defRPr lang="sv-SE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346400" indent="-169200" algn="l" defTabSz="914400" rtl="0" eaLnBrk="1" latinLnBrk="0" hangingPunct="1">
              <a:lnSpc>
                <a:spcPct val="110000"/>
              </a:lnSpc>
              <a:spcBef>
                <a:spcPct val="20000"/>
              </a:spcBef>
              <a:buSzPct val="90000"/>
              <a:buFont typeface="Arial" pitchFamily="34" charset="0"/>
              <a:buChar char="»"/>
              <a:defRPr lang="sv-SE" sz="11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8EA-50F1-1749-A1E5-9DE46C5978C1}" type="datetimeFigureOut">
              <a:rPr lang="sv-SE" smtClean="0"/>
              <a:t>2022-10-15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EF6D3-6963-4D40-B2D7-377B3E9007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60489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utan 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553200" y="6021388"/>
            <a:ext cx="2133600" cy="1682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4D4F53"/>
                </a:solidFill>
                <a:latin typeface="Calibri" pitchFamily="34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9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7380288" y="6308725"/>
            <a:ext cx="1306512" cy="1682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4D4F53"/>
                </a:solidFill>
                <a:latin typeface="Calibri" pitchFamily="34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fld id="{11F2833E-87A4-43BA-9564-C10860A20FF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  <p:sp>
        <p:nvSpPr>
          <p:cNvPr id="10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0"/>
            <a:ext cx="796766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12" name="Platshållare för text 13"/>
          <p:cNvSpPr>
            <a:spLocks noGrp="1"/>
          </p:cNvSpPr>
          <p:nvPr>
            <p:ph idx="1"/>
          </p:nvPr>
        </p:nvSpPr>
        <p:spPr>
          <a:xfrm>
            <a:off x="720000" y="1342800"/>
            <a:ext cx="7966800" cy="4370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tx2"/>
              </a:buClr>
              <a:buSzPct val="85000"/>
              <a:buFont typeface="Arial" pitchFamily="34" charset="0"/>
              <a:buNone/>
              <a:defRPr lang="sv-SE" sz="2400" b="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ct val="20000"/>
              </a:spcBef>
              <a:buSzPct val="80000"/>
              <a:buFont typeface="Arial" pitchFamily="34" charset="0"/>
              <a:buNone/>
              <a:defRPr lang="sv-SE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0" indent="0" algn="l" defTabSz="914400" rtl="0" eaLnBrk="1" latinLnBrk="0" hangingPunct="1">
              <a:lnSpc>
                <a:spcPct val="110000"/>
              </a:lnSpc>
              <a:spcBef>
                <a:spcPct val="20000"/>
              </a:spcBef>
              <a:buSzPct val="80000"/>
              <a:buFont typeface="Arial" pitchFamily="34" charset="0"/>
              <a:buNone/>
              <a:defRPr lang="sv-S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 algn="l" defTabSz="914400" rtl="0" eaLnBrk="1" latinLnBrk="0" hangingPunct="1">
              <a:lnSpc>
                <a:spcPct val="110000"/>
              </a:lnSpc>
              <a:spcBef>
                <a:spcPct val="20000"/>
              </a:spcBef>
              <a:buSzPct val="80000"/>
              <a:buFont typeface="Arial" pitchFamily="34" charset="0"/>
              <a:buNone/>
              <a:defRPr lang="sv-SE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indent="0" algn="l" defTabSz="914400" rtl="0" eaLnBrk="1" latinLnBrk="0" hangingPunct="1">
              <a:lnSpc>
                <a:spcPct val="110000"/>
              </a:lnSpc>
              <a:spcBef>
                <a:spcPct val="20000"/>
              </a:spcBef>
              <a:buSzPct val="90000"/>
              <a:buFont typeface="Arial" pitchFamily="34" charset="0"/>
              <a:buNone/>
              <a:tabLst/>
              <a:defRPr lang="sv-SE" sz="11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720000" y="1342800"/>
            <a:ext cx="3923438" cy="43704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4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786314" y="1342800"/>
            <a:ext cx="3900486" cy="43704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4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0"/>
            <a:ext cx="796766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9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6553200" y="6021388"/>
            <a:ext cx="2133600" cy="1682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4D4F53"/>
                </a:solidFill>
                <a:latin typeface="Calibri" pitchFamily="34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10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7380288" y="6308725"/>
            <a:ext cx="1306512" cy="1682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4D4F53"/>
                </a:solidFill>
                <a:latin typeface="Calibri" pitchFamily="34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fld id="{11F2833E-87A4-43BA-9564-C10860A20FF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0000" y="1342800"/>
            <a:ext cx="392400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788000" y="1342800"/>
            <a:ext cx="390240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Platshållare för innehåll 2"/>
          <p:cNvSpPr>
            <a:spLocks noGrp="1"/>
          </p:cNvSpPr>
          <p:nvPr>
            <p:ph sz="half" idx="10"/>
          </p:nvPr>
        </p:nvSpPr>
        <p:spPr>
          <a:xfrm>
            <a:off x="720000" y="2071678"/>
            <a:ext cx="3923438" cy="36415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4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1" name="Platshållare för innehåll 3"/>
          <p:cNvSpPr>
            <a:spLocks noGrp="1"/>
          </p:cNvSpPr>
          <p:nvPr>
            <p:ph sz="half" idx="2"/>
          </p:nvPr>
        </p:nvSpPr>
        <p:spPr>
          <a:xfrm>
            <a:off x="4786314" y="2071678"/>
            <a:ext cx="3900486" cy="36415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4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2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0"/>
            <a:ext cx="796766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13" name="Platshållare för datum 3"/>
          <p:cNvSpPr>
            <a:spLocks noGrp="1"/>
          </p:cNvSpPr>
          <p:nvPr>
            <p:ph type="dt" sz="half" idx="11"/>
          </p:nvPr>
        </p:nvSpPr>
        <p:spPr>
          <a:xfrm>
            <a:off x="6553200" y="6021388"/>
            <a:ext cx="2133600" cy="1682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4D4F53"/>
                </a:solidFill>
                <a:latin typeface="Calibri" pitchFamily="34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14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7380288" y="6308725"/>
            <a:ext cx="1306512" cy="1682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4D4F53"/>
                </a:solidFill>
                <a:latin typeface="Calibri" pitchFamily="34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fld id="{11F2833E-87A4-43BA-9564-C10860A20FF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0"/>
            <a:ext cx="796766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datum 3"/>
          <p:cNvSpPr>
            <a:spLocks noGrp="1"/>
          </p:cNvSpPr>
          <p:nvPr>
            <p:ph type="dt" sz="half" idx="11"/>
          </p:nvPr>
        </p:nvSpPr>
        <p:spPr>
          <a:xfrm>
            <a:off x="6553200" y="6021388"/>
            <a:ext cx="2133600" cy="1682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4D4F53"/>
                </a:solidFill>
                <a:latin typeface="Calibri" pitchFamily="34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8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7380288" y="6308725"/>
            <a:ext cx="1306512" cy="1682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4D4F53"/>
                </a:solidFill>
                <a:latin typeface="Calibri" pitchFamily="34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fld id="{11F2833E-87A4-43BA-9564-C10860A20FF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datum 3"/>
          <p:cNvSpPr>
            <a:spLocks noGrp="1"/>
          </p:cNvSpPr>
          <p:nvPr>
            <p:ph type="dt" sz="half" idx="11"/>
          </p:nvPr>
        </p:nvSpPr>
        <p:spPr>
          <a:xfrm>
            <a:off x="6553200" y="6021388"/>
            <a:ext cx="2133600" cy="1682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4D4F53"/>
                </a:solidFill>
                <a:latin typeface="Calibri" pitchFamily="34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7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7380288" y="6308725"/>
            <a:ext cx="1306512" cy="1682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4D4F53"/>
                </a:solidFill>
                <a:latin typeface="Calibri" pitchFamily="34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fld id="{11F2833E-87A4-43BA-9564-C10860A20FF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1342800"/>
            <a:ext cx="5111750" cy="43704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400"/>
            </a:lvl4pPr>
            <a:lvl5pPr>
              <a:defRPr sz="11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720001" y="1342800"/>
            <a:ext cx="2708992" cy="4370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0"/>
            <a:ext cx="796766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9" name="Platshållare för datum 3"/>
          <p:cNvSpPr>
            <a:spLocks noGrp="1"/>
          </p:cNvSpPr>
          <p:nvPr>
            <p:ph type="dt" sz="half" idx="11"/>
          </p:nvPr>
        </p:nvSpPr>
        <p:spPr>
          <a:xfrm>
            <a:off x="6553200" y="6021388"/>
            <a:ext cx="2133600" cy="1682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4D4F53"/>
                </a:solidFill>
                <a:latin typeface="Calibri" pitchFamily="34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10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7380288" y="6308725"/>
            <a:ext cx="1306512" cy="1682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4D4F53"/>
                </a:solidFill>
                <a:latin typeface="Calibri" pitchFamily="34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fld id="{11F2833E-87A4-43BA-9564-C10860A20FF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1342800"/>
            <a:ext cx="5486400" cy="34417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4905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" name="Platshållare för datum 3"/>
          <p:cNvSpPr>
            <a:spLocks noGrp="1"/>
          </p:cNvSpPr>
          <p:nvPr>
            <p:ph type="dt" sz="half" idx="11"/>
          </p:nvPr>
        </p:nvSpPr>
        <p:spPr>
          <a:xfrm>
            <a:off x="6553200" y="6021388"/>
            <a:ext cx="2133600" cy="1682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4D4F53"/>
                </a:solidFill>
                <a:latin typeface="Calibri" pitchFamily="34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9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7380288" y="6308725"/>
            <a:ext cx="1306512" cy="1682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4D4F53"/>
                </a:solidFill>
                <a:latin typeface="Calibri" pitchFamily="34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fld id="{11F2833E-87A4-43BA-9564-C10860A20FF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066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sv-SE" dirty="0"/>
          </a:p>
        </p:txBody>
      </p:sp>
      <p:sp>
        <p:nvSpPr>
          <p:cNvPr id="14" name="Platshållare för text 13"/>
          <p:cNvSpPr>
            <a:spLocks noGrp="1"/>
          </p:cNvSpPr>
          <p:nvPr>
            <p:ph type="body" idx="1"/>
          </p:nvPr>
        </p:nvSpPr>
        <p:spPr>
          <a:xfrm>
            <a:off x="323528" y="1342800"/>
            <a:ext cx="8363272" cy="51825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– 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" name="Platshållare för bildnummer 1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3FD0F3-596F-D941-B849-9B56B855DA4D}" type="slidenum">
              <a:rPr lang="sv-SE" smtClean="0"/>
              <a:t>‹#›</a:t>
            </a:fld>
            <a:endParaRPr lang="sv-S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ct val="20000"/>
        </a:spcBef>
        <a:buClr>
          <a:schemeClr val="accent1"/>
        </a:buClr>
        <a:buSzPct val="85000"/>
        <a:buFont typeface="Arial"/>
        <a:buNone/>
        <a:defRPr sz="2400" kern="1200" baseline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361950" indent="0" algn="l" defTabSz="914400" rtl="0" eaLnBrk="1" latinLnBrk="0" hangingPunct="1">
        <a:lnSpc>
          <a:spcPct val="110000"/>
        </a:lnSpc>
        <a:spcBef>
          <a:spcPct val="20000"/>
        </a:spcBef>
        <a:buSzPct val="80000"/>
        <a:buFont typeface="Arial"/>
        <a:buNone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633413" indent="0" algn="l" defTabSz="914400" rtl="0" eaLnBrk="1" latinLnBrk="0" hangingPunct="1">
        <a:lnSpc>
          <a:spcPct val="110000"/>
        </a:lnSpc>
        <a:spcBef>
          <a:spcPct val="20000"/>
        </a:spcBef>
        <a:buSzPct val="80000"/>
        <a:buFont typeface="Arial"/>
        <a:buNone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923925" indent="0" algn="l" defTabSz="914400" rtl="0" eaLnBrk="1" latinLnBrk="0" hangingPunct="1">
        <a:lnSpc>
          <a:spcPct val="110000"/>
        </a:lnSpc>
        <a:spcBef>
          <a:spcPct val="20000"/>
        </a:spcBef>
        <a:buSzPct val="80000"/>
        <a:buFont typeface="Arial"/>
        <a:buNone/>
        <a:defRPr sz="1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176337" indent="0" algn="l" defTabSz="914400" rtl="0" eaLnBrk="1" latinLnBrk="0" hangingPunct="1">
        <a:lnSpc>
          <a:spcPct val="110000"/>
        </a:lnSpc>
        <a:spcBef>
          <a:spcPct val="20000"/>
        </a:spcBef>
        <a:buSzPct val="90000"/>
        <a:buFont typeface="Arial"/>
        <a:buNone/>
        <a:defRPr sz="11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6B88EA-50F1-1749-A1E5-9DE46C5978C1}" type="datetimeFigureOut">
              <a:rPr lang="sv-SE" smtClean="0"/>
              <a:t>2022-10-15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CEF6D3-6963-4D40-B2D7-377B3E9007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37678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tif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tiff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6.xml"/><Relationship Id="rId6" Type="http://schemas.openxmlformats.org/officeDocument/2006/relationships/customXml" Target="../ink/ink4.xml"/><Relationship Id="rId5" Type="http://schemas.openxmlformats.org/officeDocument/2006/relationships/customXml" Target="../ink/ink3.xml"/><Relationship Id="rId4" Type="http://schemas.openxmlformats.org/officeDocument/2006/relationships/image" Target="../media/image84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41176" y="0"/>
            <a:ext cx="8579296" cy="1066800"/>
          </a:xfrm>
        </p:spPr>
        <p:txBody>
          <a:bodyPr/>
          <a:lstStyle/>
          <a:p>
            <a:pPr algn="ctr"/>
            <a:r>
              <a:rPr lang="sv-SE" dirty="0">
                <a:solidFill>
                  <a:srgbClr val="FFFFFF"/>
                </a:solidFill>
              </a:rPr>
              <a:t>Olyckor på sjön och hur de kan förhindras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Rektangel 4"/>
          <p:cNvSpPr/>
          <p:nvPr/>
        </p:nvSpPr>
        <p:spPr>
          <a:xfrm>
            <a:off x="1619672" y="1556792"/>
            <a:ext cx="58326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3600" dirty="0">
                <a:solidFill>
                  <a:srgbClr val="FFFFFF"/>
                </a:solidFill>
                <a:latin typeface="Calibri"/>
              </a:rPr>
              <a:t>Transportstyrelsen olyckskoll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3600" dirty="0">
                <a:solidFill>
                  <a:srgbClr val="FFFFFF"/>
                </a:solidFill>
                <a:latin typeface="Calibri"/>
              </a:rPr>
              <a:t>Jonas Ekblad</a:t>
            </a:r>
          </a:p>
        </p:txBody>
      </p:sp>
      <p:pic>
        <p:nvPicPr>
          <p:cNvPr id="6" name="Picture 4" descr="Sj_k-02 kop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52513"/>
            <a:ext cx="9144000" cy="4824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031454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7AFF749-7AB6-914B-A34E-9AB2F6904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169" y="404664"/>
            <a:ext cx="7967662" cy="1066800"/>
          </a:xfrm>
        </p:spPr>
        <p:txBody>
          <a:bodyPr/>
          <a:lstStyle/>
          <a:p>
            <a:r>
              <a:rPr lang="sv-SE" dirty="0">
                <a:solidFill>
                  <a:schemeClr val="tx1">
                    <a:lumMod val="95000"/>
                  </a:schemeClr>
                </a:solidFill>
              </a:rPr>
              <a:t>Den som kan larma och hålla sig vid liv en timme har oftast goda chanser</a:t>
            </a:r>
          </a:p>
        </p:txBody>
      </p:sp>
      <p:pic>
        <p:nvPicPr>
          <p:cNvPr id="5" name="Platshållare för innehåll 4" descr="En bild som visar vatten, utomhus, sport, ocean&#10;&#10;Automatiskt genererad beskrivning">
            <a:extLst>
              <a:ext uri="{FF2B5EF4-FFF2-40B4-BE49-F238E27FC236}">
                <a16:creationId xmlns:a16="http://schemas.microsoft.com/office/drawing/2014/main" id="{58C98EE5-86CC-3B4C-BCAE-3F3E671834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680" y="1747689"/>
            <a:ext cx="7288227" cy="4370388"/>
          </a:xfrm>
        </p:spPr>
      </p:pic>
    </p:spTree>
    <p:extLst>
      <p:ext uri="{BB962C8B-B14F-4D97-AF65-F5344CB8AC3E}">
        <p14:creationId xmlns:p14="http://schemas.microsoft.com/office/powerpoint/2010/main" val="21154759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Mobilsamtal hem eller till 112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6" name="Picture 2" descr="C:\Documents and Settings\lany02\Skrivbord\Bild 535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052736"/>
            <a:ext cx="9144000" cy="5805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13267772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AB82BA9-50CB-7B4F-888A-C3FECD836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 err="1">
                <a:solidFill>
                  <a:schemeClr val="tx1"/>
                </a:solidFill>
              </a:rPr>
              <a:t>Vattenskyddad</a:t>
            </a:r>
            <a:r>
              <a:rPr lang="sv-SE" dirty="0">
                <a:solidFill>
                  <a:schemeClr val="tx1"/>
                </a:solidFill>
              </a:rPr>
              <a:t> mobil</a:t>
            </a: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772F3225-B69C-C94B-AC50-A966A70B11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5971" y="1343025"/>
            <a:ext cx="6555582" cy="4370388"/>
          </a:xfrm>
        </p:spPr>
      </p:pic>
    </p:spTree>
    <p:extLst>
      <p:ext uri="{BB962C8B-B14F-4D97-AF65-F5344CB8AC3E}">
        <p14:creationId xmlns:p14="http://schemas.microsoft.com/office/powerpoint/2010/main" val="13707539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160E19F-BE57-AE48-AAB2-FE3EDEDD9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4690864" cy="5517232"/>
          </a:xfrm>
        </p:spPr>
        <p:txBody>
          <a:bodyPr/>
          <a:lstStyle/>
          <a:p>
            <a:r>
              <a:rPr lang="sv-SE" dirty="0">
                <a:solidFill>
                  <a:schemeClr val="tx1"/>
                </a:solidFill>
              </a:rPr>
              <a:t>SOS-</a:t>
            </a:r>
            <a:r>
              <a:rPr lang="sv-SE" dirty="0" err="1">
                <a:solidFill>
                  <a:schemeClr val="tx1"/>
                </a:solidFill>
              </a:rPr>
              <a:t>app</a:t>
            </a:r>
            <a:r>
              <a:rPr lang="sv-SE" dirty="0">
                <a:solidFill>
                  <a:schemeClr val="tx1"/>
                </a:solidFill>
              </a:rPr>
              <a:t> i smartphone</a:t>
            </a:r>
            <a:br>
              <a:rPr lang="sv-SE" dirty="0">
                <a:solidFill>
                  <a:schemeClr val="tx1"/>
                </a:solidFill>
              </a:rPr>
            </a:br>
            <a:br>
              <a:rPr lang="sv-SE" dirty="0">
                <a:solidFill>
                  <a:schemeClr val="tx1"/>
                </a:solidFill>
              </a:rPr>
            </a:br>
            <a:r>
              <a:rPr lang="sv-SE" dirty="0">
                <a:solidFill>
                  <a:schemeClr val="tx1"/>
                </a:solidFill>
              </a:rPr>
              <a:t>En total majoritet av alla larm från fritidsbåtar kommer via </a:t>
            </a:r>
            <a:r>
              <a:rPr lang="sv-SE" dirty="0" err="1">
                <a:solidFill>
                  <a:schemeClr val="tx1"/>
                </a:solidFill>
              </a:rPr>
              <a:t>mobiltlefon</a:t>
            </a:r>
            <a:r>
              <a:rPr lang="sv-SE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5" name="Platshållare för innehåll 4" descr="En bild som visar text&#10;&#10;Automatiskt genererad beskrivning">
            <a:extLst>
              <a:ext uri="{FF2B5EF4-FFF2-40B4-BE49-F238E27FC236}">
                <a16:creationId xmlns:a16="http://schemas.microsoft.com/office/drawing/2014/main" id="{5F19BA94-D188-B749-82D3-E726734BA7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0456" y="0"/>
            <a:ext cx="3096344" cy="6704618"/>
          </a:xfrm>
        </p:spPr>
      </p:pic>
    </p:spTree>
    <p:extLst>
      <p:ext uri="{BB962C8B-B14F-4D97-AF65-F5344CB8AC3E}">
        <p14:creationId xmlns:p14="http://schemas.microsoft.com/office/powerpoint/2010/main" val="42198545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1967FB6-1D33-0748-876D-E1AA5FE54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tx1"/>
                </a:solidFill>
              </a:rPr>
              <a:t>Vattentät, bärbar VHF med </a:t>
            </a:r>
            <a:r>
              <a:rPr lang="sv-SE" dirty="0" err="1">
                <a:solidFill>
                  <a:schemeClr val="tx1"/>
                </a:solidFill>
              </a:rPr>
              <a:t>nödknapp</a:t>
            </a:r>
            <a:endParaRPr lang="sv-SE" dirty="0">
              <a:solidFill>
                <a:schemeClr val="tx1"/>
              </a:solidFill>
            </a:endParaRPr>
          </a:p>
        </p:txBody>
      </p:sp>
      <p:pic>
        <p:nvPicPr>
          <p:cNvPr id="5" name="Platshållare för innehåll 4" descr="En bild som visar person, hand, håller&#10;&#10;Automatiskt genererad beskrivning">
            <a:extLst>
              <a:ext uri="{FF2B5EF4-FFF2-40B4-BE49-F238E27FC236}">
                <a16:creationId xmlns:a16="http://schemas.microsoft.com/office/drawing/2014/main" id="{AF81C5BA-87FD-9446-BBD4-5A80B76E7C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8293" y="1340768"/>
            <a:ext cx="4027413" cy="5369884"/>
          </a:xfrm>
        </p:spPr>
      </p:pic>
    </p:spTree>
    <p:extLst>
      <p:ext uri="{BB962C8B-B14F-4D97-AF65-F5344CB8AC3E}">
        <p14:creationId xmlns:p14="http://schemas.microsoft.com/office/powerpoint/2010/main" val="11478596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PLB – Personal </a:t>
            </a:r>
            <a:r>
              <a:rPr lang="sv-SE" dirty="0" err="1">
                <a:solidFill>
                  <a:schemeClr val="tx1"/>
                </a:solidFill>
              </a:rPr>
              <a:t>Locator</a:t>
            </a:r>
            <a:r>
              <a:rPr lang="sv-SE" dirty="0">
                <a:solidFill>
                  <a:schemeClr val="tx1"/>
                </a:solidFill>
              </a:rPr>
              <a:t> </a:t>
            </a:r>
            <a:r>
              <a:rPr lang="sv-SE" dirty="0" err="1">
                <a:solidFill>
                  <a:schemeClr val="tx1"/>
                </a:solidFill>
              </a:rPr>
              <a:t>Beacon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C1FBA73-08BA-1B48-960B-D474744BBFD5}"/>
              </a:ext>
            </a:extLst>
          </p:cNvPr>
          <p:cNvSpPr>
            <a:spLocks noGrp="1" noChangeAspect="1" noChangeArrowheads="1"/>
          </p:cNvSpPr>
          <p:nvPr/>
        </p:nvSpPr>
        <p:spPr bwMode="auto">
          <a:xfrm>
            <a:off x="1403648" y="1342800"/>
            <a:ext cx="6912768" cy="4581128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311298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C8A2B2-5446-7645-B1A6-CC53942E8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tx1">
                    <a:lumMod val="95000"/>
                  </a:schemeClr>
                </a:solidFill>
              </a:rPr>
              <a:t>Alternativ till PLB</a:t>
            </a:r>
          </a:p>
        </p:txBody>
      </p:sp>
      <p:pic>
        <p:nvPicPr>
          <p:cNvPr id="5" name="Platshållare för innehåll 4" descr="En bild som visar text&#10;&#10;Automatiskt genererad beskrivning">
            <a:extLst>
              <a:ext uri="{FF2B5EF4-FFF2-40B4-BE49-F238E27FC236}">
                <a16:creationId xmlns:a16="http://schemas.microsoft.com/office/drawing/2014/main" id="{E5C0F596-8E26-384A-AFEF-35C867F30B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0668" y="-171400"/>
            <a:ext cx="3456384" cy="6784120"/>
          </a:xfrm>
        </p:spPr>
      </p:pic>
    </p:spTree>
    <p:extLst>
      <p:ext uri="{BB962C8B-B14F-4D97-AF65-F5344CB8AC3E}">
        <p14:creationId xmlns:p14="http://schemas.microsoft.com/office/powerpoint/2010/main" val="4591276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625" name="Picture 4" descr="Sj_k-02 kop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02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46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54667" y="7543800"/>
            <a:ext cx="7789333" cy="4114800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None/>
            </a:pPr>
            <a:endParaRPr lang="sv-SE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54627" name="Bildobjekt 1" descr="Skärmavbild 2011-10-25 kl. 21.23.30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1760" y="224644"/>
            <a:ext cx="5106812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2487247"/>
      </p:ext>
    </p:extLst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CF6F13-295A-DB4A-EB9F-6CC7728CD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Platshållare för innehåll 4" descr="En bild som visar text, elektronik, mobiltelefon&#10;&#10;Automatiskt genererad beskrivning">
            <a:extLst>
              <a:ext uri="{FF2B5EF4-FFF2-40B4-BE49-F238E27FC236}">
                <a16:creationId xmlns:a16="http://schemas.microsoft.com/office/drawing/2014/main" id="{41BD2196-2B2B-824A-3C9E-2C118AA37B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1760" y="116632"/>
            <a:ext cx="4724024" cy="6626757"/>
          </a:xfrm>
        </p:spPr>
      </p:pic>
    </p:spTree>
    <p:extLst>
      <p:ext uri="{BB962C8B-B14F-4D97-AF65-F5344CB8AC3E}">
        <p14:creationId xmlns:p14="http://schemas.microsoft.com/office/powerpoint/2010/main" val="18696065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FEB157D-4F23-EEF8-7B2D-225525026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138" y="0"/>
            <a:ext cx="3924870" cy="4077072"/>
          </a:xfrm>
        </p:spPr>
        <p:txBody>
          <a:bodyPr/>
          <a:lstStyle/>
          <a:p>
            <a:r>
              <a:rPr lang="sv-SE" dirty="0">
                <a:solidFill>
                  <a:schemeClr val="tx1"/>
                </a:solidFill>
              </a:rPr>
              <a:t>Nödsändare via</a:t>
            </a:r>
            <a:br>
              <a:rPr lang="sv-SE" dirty="0">
                <a:solidFill>
                  <a:schemeClr val="tx1"/>
                </a:solidFill>
              </a:rPr>
            </a:br>
            <a:r>
              <a:rPr lang="sv-SE" dirty="0">
                <a:solidFill>
                  <a:schemeClr val="tx1"/>
                </a:solidFill>
              </a:rPr>
              <a:t>satellit på G i nya</a:t>
            </a:r>
            <a:br>
              <a:rPr lang="sv-SE" dirty="0">
                <a:solidFill>
                  <a:schemeClr val="tx1"/>
                </a:solidFill>
              </a:rPr>
            </a:br>
            <a:r>
              <a:rPr lang="sv-SE" dirty="0">
                <a:solidFill>
                  <a:schemeClr val="tx1"/>
                </a:solidFill>
              </a:rPr>
              <a:t>mobiler</a:t>
            </a:r>
          </a:p>
        </p:txBody>
      </p:sp>
      <p:pic>
        <p:nvPicPr>
          <p:cNvPr id="5" name="Platshållare för innehåll 4" descr="En bild som visar text, elektronik&#10;&#10;Automatiskt genererad beskrivning">
            <a:extLst>
              <a:ext uri="{FF2B5EF4-FFF2-40B4-BE49-F238E27FC236}">
                <a16:creationId xmlns:a16="http://schemas.microsoft.com/office/drawing/2014/main" id="{04FD77FD-39B2-B09D-DA69-1D90CF93AE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6829" y="125917"/>
            <a:ext cx="3600400" cy="6606165"/>
          </a:xfrm>
        </p:spPr>
      </p:pic>
    </p:spTree>
    <p:extLst>
      <p:ext uri="{BB962C8B-B14F-4D97-AF65-F5344CB8AC3E}">
        <p14:creationId xmlns:p14="http://schemas.microsoft.com/office/powerpoint/2010/main" val="3662635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DF0D85A-A1CB-6F4A-9459-B886FA396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8349946-24AE-5447-82A2-599B09A900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0" y="1342800"/>
            <a:ext cx="8316496" cy="4370400"/>
          </a:xfrm>
        </p:spPr>
        <p:txBody>
          <a:bodyPr/>
          <a:lstStyle/>
          <a:p>
            <a:r>
              <a:rPr lang="sv-SE" sz="3200" dirty="0"/>
              <a:t>Dödsolyckor</a:t>
            </a:r>
          </a:p>
          <a:p>
            <a:r>
              <a:rPr lang="sv-SE" sz="3200" dirty="0"/>
              <a:t>Personskador</a:t>
            </a:r>
          </a:p>
          <a:p>
            <a:r>
              <a:rPr lang="sv-SE" sz="3200" dirty="0"/>
              <a:t>Sådant som kräver hjälp utifrån</a:t>
            </a:r>
          </a:p>
          <a:p>
            <a:pPr marL="0" indent="0">
              <a:buNone/>
            </a:pPr>
            <a:r>
              <a:rPr lang="sv-SE" sz="3200" dirty="0"/>
              <a:t>	Grundstötningar</a:t>
            </a:r>
          </a:p>
          <a:p>
            <a:pPr marL="0" indent="0">
              <a:buNone/>
            </a:pPr>
            <a:r>
              <a:rPr lang="sv-SE" sz="3200" dirty="0"/>
              <a:t>	Maskinhaverier och soppatorsk</a:t>
            </a:r>
          </a:p>
          <a:p>
            <a:pPr marL="0" indent="0">
              <a:buNone/>
            </a:pPr>
            <a:r>
              <a:rPr lang="sv-SE" sz="3200" dirty="0"/>
              <a:t>	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911317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Sj_k-02 kopia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9144000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	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827584" y="1268760"/>
            <a:ext cx="7966800" cy="4370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000" indent="-342000" algn="l" defTabSz="9144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lang="sv-SE" sz="2400" b="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22800" indent="-259200" algn="l" defTabSz="914400" rtl="0" eaLnBrk="1" latinLnBrk="0" hangingPunct="1">
              <a:lnSpc>
                <a:spcPct val="110000"/>
              </a:lnSpc>
              <a:spcBef>
                <a:spcPct val="20000"/>
              </a:spcBef>
              <a:buSzPct val="80000"/>
              <a:buFont typeface="Arial" pitchFamily="34" charset="0"/>
              <a:buChar char="–"/>
              <a:defRPr lang="sv-SE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92800" indent="-259200" algn="l" defTabSz="914400" rtl="0" eaLnBrk="1" latinLnBrk="0" hangingPunct="1">
              <a:lnSpc>
                <a:spcPct val="110000"/>
              </a:lnSpc>
              <a:spcBef>
                <a:spcPct val="20000"/>
              </a:spcBef>
              <a:buSzPct val="80000"/>
              <a:buFont typeface="Arial" pitchFamily="34" charset="0"/>
              <a:buChar char="•"/>
              <a:defRPr lang="sv-S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166400" indent="-241200" algn="l" defTabSz="914400" rtl="0" eaLnBrk="1" latinLnBrk="0" hangingPunct="1">
              <a:lnSpc>
                <a:spcPct val="110000"/>
              </a:lnSpc>
              <a:spcBef>
                <a:spcPct val="20000"/>
              </a:spcBef>
              <a:buSzPct val="80000"/>
              <a:buFont typeface="Arial" pitchFamily="34" charset="0"/>
              <a:buChar char="–"/>
              <a:defRPr lang="sv-SE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346400" indent="-169200" algn="l" defTabSz="914400" rtl="0" eaLnBrk="1" latinLnBrk="0" hangingPunct="1">
              <a:lnSpc>
                <a:spcPct val="110000"/>
              </a:lnSpc>
              <a:spcBef>
                <a:spcPct val="20000"/>
              </a:spcBef>
              <a:buSzPct val="90000"/>
              <a:buFont typeface="Arial" pitchFamily="34" charset="0"/>
              <a:buChar char="»"/>
              <a:defRPr lang="sv-SE" sz="11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endParaRPr lang="sv-SE" dirty="0">
              <a:solidFill>
                <a:srgbClr val="FFFFFF"/>
              </a:solidFill>
            </a:endParaRPr>
          </a:p>
        </p:txBody>
      </p:sp>
      <p:pic>
        <p:nvPicPr>
          <p:cNvPr id="9218" name="Picture 2" descr="C:\Documents and Settings\lany02\Skrivbord\Bilder till Sjösäkerhetsrådet ht 2012\IMG_2809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4509" y="1124744"/>
            <a:ext cx="8820983" cy="4680520"/>
          </a:xfrm>
          <a:prstGeom prst="rect">
            <a:avLst/>
          </a:prstGeom>
          <a:noFill/>
        </p:spPr>
      </p:pic>
      <p:sp>
        <p:nvSpPr>
          <p:cNvPr id="8" name="Rektangel 7"/>
          <p:cNvSpPr/>
          <p:nvPr/>
        </p:nvSpPr>
        <p:spPr>
          <a:xfrm>
            <a:off x="2372063" y="332656"/>
            <a:ext cx="37841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v-SE" sz="3600" dirty="0">
                <a:solidFill>
                  <a:srgbClr val="FFFFFF"/>
                </a:solidFill>
              </a:rPr>
              <a:t>Flytvästanvändning</a:t>
            </a:r>
          </a:p>
        </p:txBody>
      </p:sp>
    </p:spTree>
    <p:extLst>
      <p:ext uri="{BB962C8B-B14F-4D97-AF65-F5344CB8AC3E}">
        <p14:creationId xmlns:p14="http://schemas.microsoft.com/office/powerpoint/2010/main" val="805230505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CCC2B01-0969-7A48-8757-DA39C8C33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solidFill>
                  <a:schemeClr val="tx1">
                    <a:lumMod val="95000"/>
                  </a:schemeClr>
                </a:solidFill>
              </a:rPr>
              <a:t>”Räddningsväst”</a:t>
            </a:r>
          </a:p>
        </p:txBody>
      </p:sp>
      <p:pic>
        <p:nvPicPr>
          <p:cNvPr id="5" name="Platshållare för innehåll 4" descr="En bild som visar person, utomhus, orange, pojke&#10;&#10;Automatiskt genererad beskrivning">
            <a:extLst>
              <a:ext uri="{FF2B5EF4-FFF2-40B4-BE49-F238E27FC236}">
                <a16:creationId xmlns:a16="http://schemas.microsoft.com/office/drawing/2014/main" id="{DA2C9919-44A1-5C4E-A503-B11A7EE926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4120" y="1343024"/>
            <a:ext cx="3556492" cy="5182319"/>
          </a:xfrm>
        </p:spPr>
      </p:pic>
    </p:spTree>
    <p:extLst>
      <p:ext uri="{BB962C8B-B14F-4D97-AF65-F5344CB8AC3E}">
        <p14:creationId xmlns:p14="http://schemas.microsoft.com/office/powerpoint/2010/main" val="840468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25E485B-2ABD-664F-A584-821C64DA9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Uppblåsbara. Kräver service.</a:t>
            </a:r>
          </a:p>
        </p:txBody>
      </p:sp>
      <p:pic>
        <p:nvPicPr>
          <p:cNvPr id="5" name="Platshållare för innehåll 4" descr="En bild som visar utomhus, himmel, vatten, person&#10;&#10;Automatiskt genererad beskrivning">
            <a:extLst>
              <a:ext uri="{FF2B5EF4-FFF2-40B4-BE49-F238E27FC236}">
                <a16:creationId xmlns:a16="http://schemas.microsoft.com/office/drawing/2014/main" id="{D523196F-D049-6747-BE16-495DDF128B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6000"/>
                    </a14:imgEffect>
                    <a14:imgEffect>
                      <a14:saturation sat="119000"/>
                    </a14:imgEffect>
                    <a14:imgEffect>
                      <a14:brightnessContrast bright="6000" contras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0170" y="1343025"/>
            <a:ext cx="5827184" cy="4370388"/>
          </a:xfrm>
        </p:spPr>
      </p:pic>
    </p:spTree>
    <p:extLst>
      <p:ext uri="{BB962C8B-B14F-4D97-AF65-F5344CB8AC3E}">
        <p14:creationId xmlns:p14="http://schemas.microsoft.com/office/powerpoint/2010/main" val="6966114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41AD56-39D9-EE41-BADA-1A08AF8DE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tx1"/>
                </a:solidFill>
              </a:rPr>
              <a:t>SSRS använder modifierad seglarväst</a:t>
            </a:r>
          </a:p>
        </p:txBody>
      </p:sp>
      <p:pic>
        <p:nvPicPr>
          <p:cNvPr id="7" name="Platshållare för innehåll 6" descr="En bild som visar har på sig, röd, kavaj, kappa&#10;&#10;Automatiskt genererad beskrivning">
            <a:extLst>
              <a:ext uri="{FF2B5EF4-FFF2-40B4-BE49-F238E27FC236}">
                <a16:creationId xmlns:a16="http://schemas.microsoft.com/office/drawing/2014/main" id="{D1F69708-956E-A649-A5EC-37926235CC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6136" y="1126020"/>
            <a:ext cx="3202292" cy="4370388"/>
          </a:xfrm>
        </p:spPr>
      </p:pic>
      <p:sp>
        <p:nvSpPr>
          <p:cNvPr id="6" name="Rectangle 3" descr="IMG_4666">
            <a:extLst>
              <a:ext uri="{FF2B5EF4-FFF2-40B4-BE49-F238E27FC236}">
                <a16:creationId xmlns:a16="http://schemas.microsoft.com/office/drawing/2014/main" id="{AB068851-96FC-5940-9360-C0403A5284BC}"/>
              </a:ext>
            </a:extLst>
          </p:cNvPr>
          <p:cNvSpPr>
            <a:spLocks noGrp="1" noChangeAspect="1" noChangeArrowheads="1"/>
          </p:cNvSpPr>
          <p:nvPr/>
        </p:nvSpPr>
        <p:spPr bwMode="auto">
          <a:xfrm>
            <a:off x="731962" y="1196752"/>
            <a:ext cx="4704133" cy="4299656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sv-SE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563521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BE3F69A-A4A3-C046-B447-C5D131E7B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Barn och unga brukar klara sig bra</a:t>
            </a: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AADD777D-6296-894F-9560-4A4B8C47B9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725" y="1386801"/>
            <a:ext cx="7966075" cy="4282836"/>
          </a:xfrm>
        </p:spPr>
      </p:pic>
    </p:spTree>
    <p:extLst>
      <p:ext uri="{BB962C8B-B14F-4D97-AF65-F5344CB8AC3E}">
        <p14:creationId xmlns:p14="http://schemas.microsoft.com/office/powerpoint/2010/main" val="15293449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0D03C86-C2E2-9646-843B-07EB0D9D8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tx1"/>
                </a:solidFill>
              </a:rPr>
              <a:t>Åldersfördelning 2019</a:t>
            </a:r>
            <a:br>
              <a:rPr lang="sv-SE" dirty="0">
                <a:solidFill>
                  <a:schemeClr val="tx1"/>
                </a:solidFill>
              </a:rPr>
            </a:br>
            <a:r>
              <a:rPr lang="sv-SE" sz="2000" dirty="0">
                <a:solidFill>
                  <a:schemeClr val="tx1"/>
                </a:solidFill>
              </a:rPr>
              <a:t>Normalt år. Yngst var 24 år.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3AA78CF-0A5A-924D-B6D8-BDC88A3280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46ADAD0D-14E2-004B-98AE-49BED44916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708" y="1342800"/>
            <a:ext cx="6077540" cy="3737435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441FEDBF-5D5E-ED49-B379-396933C6A872}"/>
              </a:ext>
            </a:extLst>
          </p:cNvPr>
          <p:cNvSpPr/>
          <p:nvPr/>
        </p:nvSpPr>
        <p:spPr>
          <a:xfrm>
            <a:off x="2699792" y="1412776"/>
            <a:ext cx="2160240" cy="3600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539046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8D1A21D-9CFE-A544-A65A-9BE1AE7B0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378BED88-6D32-E84F-AEC2-C61E91ACB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0" y="2298960"/>
            <a:ext cx="7966800" cy="4370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v-SE" sz="4000" dirty="0">
                <a:solidFill>
                  <a:srgbClr val="FFFFFF"/>
                </a:solidFill>
              </a:rPr>
              <a:t>6 av 10 omkomna</a:t>
            </a:r>
          </a:p>
          <a:p>
            <a:pPr marL="0" indent="0" algn="ctr">
              <a:buNone/>
            </a:pPr>
            <a:r>
              <a:rPr lang="sv-SE" sz="4000" dirty="0">
                <a:solidFill>
                  <a:srgbClr val="FFFFFF"/>
                </a:solidFill>
              </a:rPr>
              <a:t>har druckit alkohol</a:t>
            </a:r>
          </a:p>
        </p:txBody>
      </p:sp>
    </p:spTree>
    <p:extLst>
      <p:ext uri="{BB962C8B-B14F-4D97-AF65-F5344CB8AC3E}">
        <p14:creationId xmlns:p14="http://schemas.microsoft.com/office/powerpoint/2010/main" val="28958744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60186FBC-0FF5-E84B-B65C-EFE4FD941A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73861" y="764704"/>
            <a:ext cx="5996278" cy="5441573"/>
          </a:xfrm>
        </p:spPr>
      </p:pic>
      <p:sp>
        <p:nvSpPr>
          <p:cNvPr id="4" name="Rubrik 3">
            <a:extLst>
              <a:ext uri="{FF2B5EF4-FFF2-40B4-BE49-F238E27FC236}">
                <a16:creationId xmlns:a16="http://schemas.microsoft.com/office/drawing/2014/main" id="{F4231A18-9978-C34E-9CB9-B1489EF2A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470647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8D1A21D-9CFE-A544-A65A-9BE1AE7B0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378BED88-6D32-E84F-AEC2-C61E91ACB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0" y="2298960"/>
            <a:ext cx="7966800" cy="4370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v-SE" sz="4000" dirty="0">
                <a:solidFill>
                  <a:srgbClr val="FFFFFF"/>
                </a:solidFill>
              </a:rPr>
              <a:t>Nästan alla som </a:t>
            </a:r>
          </a:p>
          <a:p>
            <a:pPr marL="0" indent="0" algn="ctr">
              <a:buNone/>
            </a:pPr>
            <a:r>
              <a:rPr lang="sv-SE" sz="4000" dirty="0">
                <a:solidFill>
                  <a:srgbClr val="FFFFFF"/>
                </a:solidFill>
              </a:rPr>
              <a:t>omkommer i hamnolyckor har (hög) promillehalt</a:t>
            </a:r>
          </a:p>
        </p:txBody>
      </p:sp>
    </p:spTree>
    <p:extLst>
      <p:ext uri="{BB962C8B-B14F-4D97-AF65-F5344CB8AC3E}">
        <p14:creationId xmlns:p14="http://schemas.microsoft.com/office/powerpoint/2010/main" val="33611376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0" dirty="0">
                <a:solidFill>
                  <a:srgbClr val="FFFFFF"/>
                </a:solidFill>
              </a:rPr>
              <a:t>Högst 1 av 10 omkomna är kvinnor</a:t>
            </a:r>
          </a:p>
        </p:txBody>
      </p:sp>
      <p:pic>
        <p:nvPicPr>
          <p:cNvPr id="4" name="Bildobjekt 3" descr="Sam Davies_credit onEdition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422"/>
          <a:stretch/>
        </p:blipFill>
        <p:spPr>
          <a:xfrm>
            <a:off x="-180528" y="1052735"/>
            <a:ext cx="9324528" cy="4968553"/>
          </a:xfrm>
          <a:prstGeom prst="rect">
            <a:avLst/>
          </a:prstGeom>
        </p:spPr>
      </p:pic>
      <p:sp>
        <p:nvSpPr>
          <p:cNvPr id="7" name="Rubrik 1"/>
          <p:cNvSpPr txBox="1">
            <a:spLocks/>
          </p:cNvSpPr>
          <p:nvPr/>
        </p:nvSpPr>
        <p:spPr bwMode="auto">
          <a:xfrm>
            <a:off x="107504" y="5301208"/>
            <a:ext cx="734481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sv-SE" sz="1800" b="0" dirty="0">
                <a:solidFill>
                  <a:schemeClr val="tx1"/>
                </a:solidFill>
              </a:rPr>
              <a:t>Samantha Davies. </a:t>
            </a:r>
          </a:p>
          <a:p>
            <a:r>
              <a:rPr lang="sv-SE" sz="1800" b="0" dirty="0">
                <a:solidFill>
                  <a:schemeClr val="tx1"/>
                </a:solidFill>
              </a:rPr>
              <a:t>Fyra i ensamkappseglingen jorden runt – Vendée </a:t>
            </a:r>
            <a:r>
              <a:rPr lang="sv-SE" sz="1800" b="0" dirty="0" err="1">
                <a:solidFill>
                  <a:schemeClr val="tx1"/>
                </a:solidFill>
              </a:rPr>
              <a:t>Globe</a:t>
            </a:r>
            <a:r>
              <a:rPr lang="sv-SE" sz="1800" b="0" dirty="0">
                <a:solidFill>
                  <a:schemeClr val="tx1"/>
                </a:solidFill>
              </a:rPr>
              <a:t> 2009. </a:t>
            </a:r>
          </a:p>
        </p:txBody>
      </p:sp>
    </p:spTree>
    <p:extLst>
      <p:ext uri="{BB962C8B-B14F-4D97-AF65-F5344CB8AC3E}">
        <p14:creationId xmlns:p14="http://schemas.microsoft.com/office/powerpoint/2010/main" val="447669176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FFFFFF"/>
                </a:solidFill>
              </a:rPr>
              <a:t>Hur många omkommer?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Rektangel 4"/>
          <p:cNvSpPr/>
          <p:nvPr/>
        </p:nvSpPr>
        <p:spPr>
          <a:xfrm>
            <a:off x="611560" y="6023029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3600" dirty="0">
                <a:solidFill>
                  <a:srgbClr val="FFFFFF"/>
                </a:solidFill>
                <a:latin typeface="Calibri"/>
              </a:rPr>
              <a:t>Snitt senaste fem åren 23 personer per år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69043722-33C3-E141-878F-28DAF2EA47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3773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 sz="half" idx="1"/>
          </p:nvPr>
        </p:nvSpPr>
        <p:spPr>
          <a:xfrm>
            <a:off x="755576" y="1916832"/>
            <a:ext cx="7632848" cy="2592288"/>
          </a:xfrm>
        </p:spPr>
        <p:txBody>
          <a:bodyPr/>
          <a:lstStyle/>
          <a:p>
            <a:pPr marL="0" indent="0" algn="ctr">
              <a:buNone/>
            </a:pPr>
            <a:r>
              <a:rPr lang="sv-SE" sz="4000" dirty="0"/>
              <a:t>Ungefär hälften av </a:t>
            </a:r>
          </a:p>
          <a:p>
            <a:pPr marL="0" indent="0" algn="ctr">
              <a:buNone/>
            </a:pPr>
            <a:r>
              <a:rPr lang="sv-SE" sz="4000" dirty="0"/>
              <a:t>de </a:t>
            </a:r>
            <a:r>
              <a:rPr lang="sv-SE" sz="4000" u="sng" dirty="0"/>
              <a:t>skadade</a:t>
            </a:r>
            <a:r>
              <a:rPr lang="sv-SE" sz="4000" dirty="0"/>
              <a:t> i fritidsbåtsolyckor är kvinnor.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721940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ubrik 1"/>
          <p:cNvSpPr>
            <a:spLocks noGrp="1"/>
          </p:cNvSpPr>
          <p:nvPr>
            <p:ph type="title"/>
          </p:nvPr>
        </p:nvSpPr>
        <p:spPr bwMode="auto">
          <a:xfrm>
            <a:off x="683568" y="188640"/>
            <a:ext cx="7967662" cy="90872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sv-SE" dirty="0">
                <a:solidFill>
                  <a:srgbClr val="FFFFFF"/>
                </a:solidFill>
              </a:rPr>
              <a:t>Vanligaste orsaken till personskador</a:t>
            </a:r>
            <a:endParaRPr lang="sv-SE" dirty="0">
              <a:solidFill>
                <a:srgbClr val="FFFFFF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11618" name="Platshållare för innehåll 4" descr="IMG_2541.JPG"/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43609" y="1340206"/>
            <a:ext cx="2088232" cy="4177026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IMG_0648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91882" y="1340206"/>
            <a:ext cx="2320492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Bildobjekt 1" descr="Skärmavbild 2011-05-16 kl. 18.11.35.png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84169" y="1340206"/>
            <a:ext cx="2088231" cy="4157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ktangel 2">
            <a:extLst>
              <a:ext uri="{FF2B5EF4-FFF2-40B4-BE49-F238E27FC236}">
                <a16:creationId xmlns:a16="http://schemas.microsoft.com/office/drawing/2014/main" id="{7301D83C-7F29-CA4B-B48A-1BCF8B93BFBA}"/>
              </a:ext>
            </a:extLst>
          </p:cNvPr>
          <p:cNvSpPr/>
          <p:nvPr/>
        </p:nvSpPr>
        <p:spPr>
          <a:xfrm>
            <a:off x="3995936" y="5775816"/>
            <a:ext cx="21764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/>
              <a:t>Hopp iland Kalle</a:t>
            </a:r>
          </a:p>
        </p:txBody>
      </p:sp>
    </p:spTree>
    <p:extLst>
      <p:ext uri="{BB962C8B-B14F-4D97-AF65-F5344CB8AC3E}">
        <p14:creationId xmlns:p14="http://schemas.microsoft.com/office/powerpoint/2010/main" val="2227188288"/>
      </p:ext>
    </p:extLst>
  </p:cSld>
  <p:clrMapOvr>
    <a:masterClrMapping/>
  </p:clrMapOvr>
  <p:transition spd="slow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latshållare för innehåll 5" descr="En bild som visar båt, vatten, docka, förankrad&#10;&#10;Automatiskt genererad beskrivning">
            <a:extLst>
              <a:ext uri="{FF2B5EF4-FFF2-40B4-BE49-F238E27FC236}">
                <a16:creationId xmlns:a16="http://schemas.microsoft.com/office/drawing/2014/main" id="{C6B8A082-9528-864E-AD98-FB8ECB57EE4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2853" y="1268760"/>
            <a:ext cx="5795491" cy="4355124"/>
          </a:xfrm>
        </p:spPr>
      </p:pic>
      <p:sp>
        <p:nvSpPr>
          <p:cNvPr id="4" name="Rubrik 3">
            <a:extLst>
              <a:ext uri="{FF2B5EF4-FFF2-40B4-BE49-F238E27FC236}">
                <a16:creationId xmlns:a16="http://schemas.microsoft.com/office/drawing/2014/main" id="{1FD00C98-B1E0-5E4C-9A43-376870EC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Kliv iland Kajsa </a:t>
            </a:r>
          </a:p>
        </p:txBody>
      </p:sp>
    </p:spTree>
    <p:extLst>
      <p:ext uri="{BB962C8B-B14F-4D97-AF65-F5344CB8AC3E}">
        <p14:creationId xmlns:p14="http://schemas.microsoft.com/office/powerpoint/2010/main" val="23866795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FFFFFF"/>
                </a:solidFill>
              </a:rPr>
              <a:t>Den säkra hamnen – idéskiss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3EADAF39-7B1F-2041-8C18-3F3AFF7B7C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105" y="908720"/>
            <a:ext cx="7709879" cy="5686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4230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9D74B4-CDB7-EF36-DB2C-D67627CB9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13" name="Platshållare för innehåll 12">
            <a:extLst>
              <a:ext uri="{FF2B5EF4-FFF2-40B4-BE49-F238E27FC236}">
                <a16:creationId xmlns:a16="http://schemas.microsoft.com/office/drawing/2014/main" id="{486F1AB6-0FD7-D901-EFD2-D53DB69845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9752" y="32466"/>
            <a:ext cx="4536910" cy="6708901"/>
          </a:xfrm>
        </p:spPr>
      </p:pic>
    </p:spTree>
    <p:extLst>
      <p:ext uri="{BB962C8B-B14F-4D97-AF65-F5344CB8AC3E}">
        <p14:creationId xmlns:p14="http://schemas.microsoft.com/office/powerpoint/2010/main" val="33386403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272A62-9C00-264F-A8C7-98ABD039F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79" y="2362200"/>
            <a:ext cx="7967662" cy="1066800"/>
          </a:xfrm>
        </p:spPr>
        <p:txBody>
          <a:bodyPr/>
          <a:lstStyle/>
          <a:p>
            <a:pPr algn="ctr"/>
            <a:r>
              <a:rPr lang="sv-SE" dirty="0">
                <a:solidFill>
                  <a:schemeClr val="tx1">
                    <a:lumMod val="95000"/>
                  </a:schemeClr>
                </a:solidFill>
              </a:rPr>
              <a:t>Kollisioner mellan båtar </a:t>
            </a:r>
            <a:br>
              <a:rPr lang="sv-SE" dirty="0">
                <a:solidFill>
                  <a:schemeClr val="tx1">
                    <a:lumMod val="95000"/>
                  </a:schemeClr>
                </a:solidFill>
              </a:rPr>
            </a:br>
            <a:r>
              <a:rPr lang="sv-SE" dirty="0">
                <a:solidFill>
                  <a:schemeClr val="tx1">
                    <a:lumMod val="95000"/>
                  </a:schemeClr>
                </a:solidFill>
              </a:rPr>
              <a:t>leder sällan till dödsolyckor</a:t>
            </a:r>
          </a:p>
        </p:txBody>
      </p:sp>
    </p:spTree>
    <p:extLst>
      <p:ext uri="{BB962C8B-B14F-4D97-AF65-F5344CB8AC3E}">
        <p14:creationId xmlns:p14="http://schemas.microsoft.com/office/powerpoint/2010/main" val="33771615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FFFFFF"/>
                </a:solidFill>
              </a:rPr>
              <a:t>Kolliderade med lysboj i c:a 48 knop</a:t>
            </a:r>
            <a:endParaRPr lang="sv-SE" sz="2400" dirty="0">
              <a:solidFill>
                <a:srgbClr val="FFFFFF"/>
              </a:solidFill>
            </a:endParaRPr>
          </a:p>
        </p:txBody>
      </p:sp>
      <p:sp>
        <p:nvSpPr>
          <p:cNvPr id="8" name="Rubrik 1"/>
          <p:cNvSpPr txBox="1">
            <a:spLocks/>
          </p:cNvSpPr>
          <p:nvPr/>
        </p:nvSpPr>
        <p:spPr bwMode="auto">
          <a:xfrm>
            <a:off x="1135113" y="2420888"/>
            <a:ext cx="6841342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endParaRPr lang="sv-SE" sz="2400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1340768"/>
            <a:ext cx="7266384" cy="4832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7384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3" descr="Skärmavbild 2013-09-18 kl. 19.35.0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44624"/>
            <a:ext cx="8435280" cy="673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8520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2013_08_31\IMG_2408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55" y="692696"/>
            <a:ext cx="9139945" cy="59492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666874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19138" y="0"/>
            <a:ext cx="2434132" cy="4752528"/>
          </a:xfrm>
        </p:spPr>
        <p:txBody>
          <a:bodyPr/>
          <a:lstStyle/>
          <a:p>
            <a:r>
              <a:rPr lang="sv-SE" dirty="0">
                <a:solidFill>
                  <a:schemeClr val="tx1">
                    <a:lumMod val="95000"/>
                  </a:schemeClr>
                </a:solidFill>
              </a:rPr>
              <a:t>Förarmiljön</a:t>
            </a:r>
            <a:br>
              <a:rPr lang="sv-SE" dirty="0">
                <a:solidFill>
                  <a:schemeClr val="tx1">
                    <a:lumMod val="95000"/>
                  </a:schemeClr>
                </a:solidFill>
              </a:rPr>
            </a:br>
            <a:r>
              <a:rPr lang="sv-SE" dirty="0">
                <a:solidFill>
                  <a:schemeClr val="tx1">
                    <a:lumMod val="95000"/>
                  </a:schemeClr>
                </a:solidFill>
              </a:rPr>
              <a:t>är inte som</a:t>
            </a:r>
            <a:br>
              <a:rPr lang="sv-SE" dirty="0">
                <a:solidFill>
                  <a:schemeClr val="tx1">
                    <a:lumMod val="95000"/>
                  </a:schemeClr>
                </a:solidFill>
              </a:rPr>
            </a:br>
            <a:r>
              <a:rPr lang="sv-SE" dirty="0">
                <a:solidFill>
                  <a:schemeClr val="tx1">
                    <a:lumMod val="95000"/>
                  </a:schemeClr>
                </a:solidFill>
              </a:rPr>
              <a:t>i en bil</a:t>
            </a:r>
            <a:endParaRPr lang="sv-SE" sz="2400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3" name="Bildobjekt 2" descr="IMG_2445.JPG"/>
          <p:cNvPicPr preferRelativeResize="0"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23928" y="260648"/>
            <a:ext cx="4753026" cy="5567930"/>
          </a:xfrm>
          <a:prstGeom prst="rect">
            <a:avLst/>
          </a:prstGeom>
        </p:spPr>
      </p:pic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1EF725E4-4170-0844-B9FB-2530DEEF16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154" y="260648"/>
            <a:ext cx="7966800" cy="4370400"/>
          </a:xfrm>
        </p:spPr>
        <p:txBody>
          <a:bodyPr/>
          <a:lstStyle/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55165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6D593E8-7A39-D74E-999F-0286C568C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0"/>
            <a:ext cx="8712968" cy="1066800"/>
          </a:xfrm>
        </p:spPr>
        <p:txBody>
          <a:bodyPr/>
          <a:lstStyle/>
          <a:p>
            <a:r>
              <a:rPr lang="sv-SE" dirty="0">
                <a:solidFill>
                  <a:schemeClr val="tx1"/>
                </a:solidFill>
              </a:rPr>
              <a:t>Nästan inga omkommer i hårt väder till havs</a:t>
            </a:r>
          </a:p>
        </p:txBody>
      </p:sp>
      <p:pic>
        <p:nvPicPr>
          <p:cNvPr id="4" name="Platshållare för innehåll 4" descr="En bild som visar utomhus, transport, båt, vattenfarkost&#10;&#10;Automatiskt genererad beskrivning">
            <a:extLst>
              <a:ext uri="{FF2B5EF4-FFF2-40B4-BE49-F238E27FC236}">
                <a16:creationId xmlns:a16="http://schemas.microsoft.com/office/drawing/2014/main" id="{BB1071BD-EAF7-3F43-BEF7-713FED69F07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07704" y="1320838"/>
            <a:ext cx="4680521" cy="4952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20394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B5E1983-5D55-6743-A4C4-FDCC2843F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tx1"/>
                </a:solidFill>
              </a:rPr>
              <a:t>25-30 knop Risk för tunnelseende bl.a. </a:t>
            </a:r>
          </a:p>
        </p:txBody>
      </p:sp>
      <p:pic>
        <p:nvPicPr>
          <p:cNvPr id="5" name="Platshållare för innehåll 4" descr="En bild som visar vatten, utomhus, himmel, sport&#10;&#10;Automatiskt genererad beskrivning">
            <a:extLst>
              <a:ext uri="{FF2B5EF4-FFF2-40B4-BE49-F238E27FC236}">
                <a16:creationId xmlns:a16="http://schemas.microsoft.com/office/drawing/2014/main" id="{E5A79CBF-CDB5-FD4B-8D2E-35B2944803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5971" y="1343025"/>
            <a:ext cx="6555582" cy="4370388"/>
          </a:xfrm>
        </p:spPr>
      </p:pic>
    </p:spTree>
    <p:extLst>
      <p:ext uri="{BB962C8B-B14F-4D97-AF65-F5344CB8AC3E}">
        <p14:creationId xmlns:p14="http://schemas.microsoft.com/office/powerpoint/2010/main" val="19331562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A2AF25-8B41-D64E-A0D5-4A87719AC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tx1"/>
                </a:solidFill>
              </a:rPr>
              <a:t>En risk med hög fart. Vattnet blir hårt.</a:t>
            </a:r>
          </a:p>
        </p:txBody>
      </p:sp>
      <p:pic>
        <p:nvPicPr>
          <p:cNvPr id="5" name="Platshållare för innehåll 4" descr="En bild som visar vatten, utomhus, vattensport, sport&#10;&#10;Automatiskt genererad beskrivning">
            <a:extLst>
              <a:ext uri="{FF2B5EF4-FFF2-40B4-BE49-F238E27FC236}">
                <a16:creationId xmlns:a16="http://schemas.microsoft.com/office/drawing/2014/main" id="{66FDA326-232B-BC43-B431-C165E9FF35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044" y="1343025"/>
            <a:ext cx="7157436" cy="4370388"/>
          </a:xfrm>
        </p:spPr>
      </p:pic>
    </p:spTree>
    <p:extLst>
      <p:ext uri="{BB962C8B-B14F-4D97-AF65-F5344CB8AC3E}">
        <p14:creationId xmlns:p14="http://schemas.microsoft.com/office/powerpoint/2010/main" val="14380785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33626EA-E342-DD41-AACE-4ED114758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Skyddsutrustning önskvärd</a:t>
            </a:r>
          </a:p>
        </p:txBody>
      </p:sp>
      <p:pic>
        <p:nvPicPr>
          <p:cNvPr id="5" name="Platshållare för innehåll 4" descr="En bild som visar vatten, utomhus, sport, vattensport&#10;&#10;Automatiskt genererad beskrivning">
            <a:extLst>
              <a:ext uri="{FF2B5EF4-FFF2-40B4-BE49-F238E27FC236}">
                <a16:creationId xmlns:a16="http://schemas.microsoft.com/office/drawing/2014/main" id="{429C5489-E773-494E-A5A2-E84ABE2553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5971" y="1343025"/>
            <a:ext cx="6555582" cy="4370388"/>
          </a:xfrm>
        </p:spPr>
      </p:pic>
    </p:spTree>
    <p:extLst>
      <p:ext uri="{BB962C8B-B14F-4D97-AF65-F5344CB8AC3E}">
        <p14:creationId xmlns:p14="http://schemas.microsoft.com/office/powerpoint/2010/main" val="796171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8BC350-9645-5741-AD02-24ED2A6C7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tx1"/>
                </a:solidFill>
              </a:rPr>
              <a:t>Farten. Skillnader mellan båt och bil.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26FFC3F-F7DC-A245-BAB6-491228D314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v-SE" dirty="0"/>
          </a:p>
        </p:txBody>
      </p:sp>
      <p:pic>
        <p:nvPicPr>
          <p:cNvPr id="4" name="Platshållare för innehåll 4" descr="En bild som visar text, pennteckning&#10;&#10;Automatiskt genererad beskrivning">
            <a:extLst>
              <a:ext uri="{FF2B5EF4-FFF2-40B4-BE49-F238E27FC236}">
                <a16:creationId xmlns:a16="http://schemas.microsoft.com/office/drawing/2014/main" id="{19F829C0-6D49-CF4F-82B5-266D8A64D4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1330806"/>
            <a:ext cx="3960440" cy="507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5646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08BE81-898F-9B40-9776-01F8A6126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tx1"/>
                </a:solidFill>
              </a:rPr>
              <a:t>Körställning i 50 knop (92 km/</a:t>
            </a:r>
            <a:r>
              <a:rPr lang="sv-SE" dirty="0" err="1">
                <a:solidFill>
                  <a:schemeClr val="tx1"/>
                </a:solidFill>
              </a:rPr>
              <a:t>tim</a:t>
            </a:r>
            <a:r>
              <a:rPr lang="sv-SE" dirty="0">
                <a:solidFill>
                  <a:schemeClr val="tx1"/>
                </a:solidFill>
              </a:rPr>
              <a:t>)</a:t>
            </a:r>
          </a:p>
        </p:txBody>
      </p:sp>
      <p:pic>
        <p:nvPicPr>
          <p:cNvPr id="7" name="Bildobjekt 6" descr="En bild som visar text, bok, pennteckning&#10;&#10;Automatiskt genererad beskrivning">
            <a:extLst>
              <a:ext uri="{FF2B5EF4-FFF2-40B4-BE49-F238E27FC236}">
                <a16:creationId xmlns:a16="http://schemas.microsoft.com/office/drawing/2014/main" id="{A64790C2-F616-874A-8CA1-5ECC688E48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0300" y="1268760"/>
            <a:ext cx="4343400" cy="4953000"/>
          </a:xfrm>
          <a:prstGeom prst="rect">
            <a:avLst/>
          </a:prstGeom>
        </p:spPr>
      </p:pic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6FFEE626-8FB8-1342-A8B7-8A6A4F590B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589870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D1310F-F68F-BC48-A214-BF0FDF6FD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Körning genom svall</a:t>
            </a:r>
          </a:p>
        </p:txBody>
      </p:sp>
      <p:pic>
        <p:nvPicPr>
          <p:cNvPr id="5" name="Platshållare för innehåll 4" descr="En bild som visar vatten, utomhus, vattensport, sport&#10;&#10;Automatiskt genererad beskrivning">
            <a:extLst>
              <a:ext uri="{FF2B5EF4-FFF2-40B4-BE49-F238E27FC236}">
                <a16:creationId xmlns:a16="http://schemas.microsoft.com/office/drawing/2014/main" id="{DD9FDCC2-C80A-1E40-83DB-65B35AA75B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5971" y="1343025"/>
            <a:ext cx="6555582" cy="4370388"/>
          </a:xfrm>
        </p:spPr>
      </p:pic>
    </p:spTree>
    <p:extLst>
      <p:ext uri="{BB962C8B-B14F-4D97-AF65-F5344CB8AC3E}">
        <p14:creationId xmlns:p14="http://schemas.microsoft.com/office/powerpoint/2010/main" val="15382783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19138" y="0"/>
            <a:ext cx="2916758" cy="5733256"/>
          </a:xfrm>
        </p:spPr>
        <p:txBody>
          <a:bodyPr/>
          <a:lstStyle/>
          <a:p>
            <a:r>
              <a:rPr lang="sv-SE" dirty="0">
                <a:solidFill>
                  <a:schemeClr val="tx1">
                    <a:lumMod val="95000"/>
                  </a:schemeClr>
                </a:solidFill>
              </a:rPr>
              <a:t>Kanotist påkörd av</a:t>
            </a:r>
            <a:br>
              <a:rPr lang="sv-SE" dirty="0">
                <a:solidFill>
                  <a:schemeClr val="tx1">
                    <a:lumMod val="95000"/>
                  </a:schemeClr>
                </a:solidFill>
              </a:rPr>
            </a:br>
            <a:r>
              <a:rPr lang="sv-SE" dirty="0">
                <a:solidFill>
                  <a:schemeClr val="tx1">
                    <a:lumMod val="95000"/>
                  </a:schemeClr>
                </a:solidFill>
              </a:rPr>
              <a:t>motorbåt</a:t>
            </a:r>
          </a:p>
        </p:txBody>
      </p:sp>
      <p:pic>
        <p:nvPicPr>
          <p:cNvPr id="4" name="Platshållare för innehåll 3" descr="UNADJUSTEDNONRAW_thumb_1520.jpg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85" t="-1420" b="-171"/>
          <a:stretch/>
        </p:blipFill>
        <p:spPr>
          <a:xfrm>
            <a:off x="3995936" y="7676"/>
            <a:ext cx="4899784" cy="6570856"/>
          </a:xfrm>
        </p:spPr>
      </p:pic>
    </p:spTree>
    <p:extLst>
      <p:ext uri="{BB962C8B-B14F-4D97-AF65-F5344CB8AC3E}">
        <p14:creationId xmlns:p14="http://schemas.microsoft.com/office/powerpoint/2010/main" val="328806639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Svarta paddelblad syns dåligt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Platshållare för innehåll 6"/>
          <p:cNvPicPr>
            <a:picLocks noGrp="1"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" t="-15631"/>
          <a:stretch/>
        </p:blipFill>
        <p:spPr>
          <a:xfrm>
            <a:off x="827312" y="1144800"/>
            <a:ext cx="7777136" cy="3580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59313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664E4E6-CBF3-4F41-899C-23D44EA5B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Simmare</a:t>
            </a:r>
          </a:p>
        </p:txBody>
      </p:sp>
      <p:pic>
        <p:nvPicPr>
          <p:cNvPr id="5" name="Platshållare för innehåll 4" descr="En bild som visar vatten, utomhus&#10;&#10;Automatiskt genererad beskrivning">
            <a:extLst>
              <a:ext uri="{FF2B5EF4-FFF2-40B4-BE49-F238E27FC236}">
                <a16:creationId xmlns:a16="http://schemas.microsoft.com/office/drawing/2014/main" id="{040C0657-A4ED-4749-B8C6-B9A4EB9F99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5971" y="1343025"/>
            <a:ext cx="6555582" cy="4370388"/>
          </a:xfrm>
        </p:spPr>
      </p:pic>
    </p:spTree>
    <p:extLst>
      <p:ext uri="{BB962C8B-B14F-4D97-AF65-F5344CB8AC3E}">
        <p14:creationId xmlns:p14="http://schemas.microsoft.com/office/powerpoint/2010/main" val="128039179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tx1"/>
                </a:solidFill>
              </a:rPr>
              <a:t>Vattenskotrar kolliderar ibland </a:t>
            </a:r>
            <a:br>
              <a:rPr lang="sv-SE" dirty="0">
                <a:solidFill>
                  <a:schemeClr val="tx1"/>
                </a:solidFill>
              </a:rPr>
            </a:br>
            <a:r>
              <a:rPr lang="sv-SE" sz="1800" dirty="0">
                <a:solidFill>
                  <a:schemeClr val="tx1"/>
                </a:solidFill>
              </a:rPr>
              <a:t>(oftast med med varandra)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3" descr="IMG_6172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938" y="1600200"/>
            <a:ext cx="7056784" cy="4704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109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23528" y="0"/>
            <a:ext cx="8640960" cy="1066800"/>
          </a:xfrm>
        </p:spPr>
        <p:txBody>
          <a:bodyPr/>
          <a:lstStyle/>
          <a:p>
            <a:pPr algn="ctr"/>
            <a:r>
              <a:rPr lang="sv-SE" dirty="0">
                <a:solidFill>
                  <a:srgbClr val="FFFFFF"/>
                </a:solidFill>
              </a:rPr>
              <a:t>Olycksdrabbad sysselsättning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Picture 5" descr="IMG_8953"/>
          <p:cNvPicPr>
            <a:picLocks noChangeAspect="1" noChangeArrowheads="1"/>
          </p:cNvPicPr>
          <p:nvPr/>
        </p:nvPicPr>
        <p:blipFill rotWithShape="1">
          <a:blip r:embed="rId2" cstate="screen">
            <a:lum bright="8000" contrast="1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083088"/>
            <a:ext cx="9144000" cy="4873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6338349"/>
      </p:ext>
    </p:extLst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>
                <a:solidFill>
                  <a:srgbClr val="FFFFFF"/>
                </a:solidFill>
              </a:rPr>
              <a:t>Sjörädddningens</a:t>
            </a:r>
            <a:r>
              <a:rPr lang="sv-SE" dirty="0">
                <a:solidFill>
                  <a:srgbClr val="FFFFFF"/>
                </a:solidFill>
              </a:rPr>
              <a:t> vanligaste insatser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83568" y="1196752"/>
            <a:ext cx="7966800" cy="4370400"/>
          </a:xfrm>
        </p:spPr>
        <p:txBody>
          <a:bodyPr/>
          <a:lstStyle/>
          <a:p>
            <a:r>
              <a:rPr lang="sv-SE" dirty="0"/>
              <a:t>Bogsering p.g.a. </a:t>
            </a:r>
            <a:r>
              <a:rPr lang="sv-SE" dirty="0" err="1"/>
              <a:t>grundsötning</a:t>
            </a:r>
            <a:r>
              <a:rPr lang="sv-SE" dirty="0"/>
              <a:t> eller maskinhaveri</a:t>
            </a:r>
          </a:p>
          <a:p>
            <a:r>
              <a:rPr lang="sv-SE" dirty="0"/>
              <a:t>Oerhört framgångsrika vid nöd (fara för liv).</a:t>
            </a:r>
          </a:p>
        </p:txBody>
      </p:sp>
      <p:pic>
        <p:nvPicPr>
          <p:cNvPr id="4" name="Bildobjekt 3" descr="Skärmavbild 2019-08-20 kl. 23.17.5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394785"/>
            <a:ext cx="9144000" cy="3465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32287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5BCD28-FF92-A949-8BD4-61B9F3309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01960"/>
            <a:ext cx="8820472" cy="1066800"/>
          </a:xfrm>
        </p:spPr>
        <p:txBody>
          <a:bodyPr/>
          <a:lstStyle/>
          <a:p>
            <a:r>
              <a:rPr lang="sv-SE" dirty="0">
                <a:solidFill>
                  <a:schemeClr val="tx1"/>
                </a:solidFill>
              </a:rPr>
              <a:t>Rätt vanligt  att båtar brinner. Få omkommer.</a:t>
            </a:r>
            <a:br>
              <a:rPr lang="sv-SE" dirty="0">
                <a:solidFill>
                  <a:schemeClr val="tx1"/>
                </a:solidFill>
              </a:rPr>
            </a:br>
            <a:r>
              <a:rPr lang="sv-SE" dirty="0">
                <a:solidFill>
                  <a:schemeClr val="tx1"/>
                </a:solidFill>
              </a:rPr>
              <a:t>En lite okänd fara: Kolmonoxidförgiftning.</a:t>
            </a:r>
          </a:p>
        </p:txBody>
      </p:sp>
      <p:pic>
        <p:nvPicPr>
          <p:cNvPr id="4" name="Bildobjekt 2">
            <a:extLst>
              <a:ext uri="{FF2B5EF4-FFF2-40B4-BE49-F238E27FC236}">
                <a16:creationId xmlns:a16="http://schemas.microsoft.com/office/drawing/2014/main" id="{DE064571-F590-8249-9D1F-F9E2679FB6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1812" y="1770856"/>
            <a:ext cx="58039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186076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Platshållare för innehåll 3" descr="Skärmavbild 2013-10-25 kl. 09.12.56.png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27" t="-1" b="-1350"/>
          <a:stretch/>
        </p:blipFill>
        <p:spPr>
          <a:xfrm>
            <a:off x="-71284" y="0"/>
            <a:ext cx="9215284" cy="6858000"/>
          </a:xfrm>
        </p:spPr>
      </p:pic>
    </p:spTree>
    <p:extLst>
      <p:ext uri="{BB962C8B-B14F-4D97-AF65-F5344CB8AC3E}">
        <p14:creationId xmlns:p14="http://schemas.microsoft.com/office/powerpoint/2010/main" val="261958748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Platshållare för innehåll 3" descr="Skärmavbild 2013-10-25 kl. 09.12.56.pn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3568" y="1124744"/>
            <a:ext cx="8099528" cy="5135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59210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AB558CB-542F-FF40-BF1B-571DAFFA6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Kolmonoxidvarnare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46BF480-AE83-5348-A22F-A9A332969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FEF20F53-39C0-8446-99D3-C5A2B1E036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7800" y="1342800"/>
            <a:ext cx="4370400" cy="437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38134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934848-874A-80EE-3159-CC67DDA4C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Platshållare för innehåll 3" descr="IMG_4353.JPG">
            <a:extLst>
              <a:ext uri="{FF2B5EF4-FFF2-40B4-BE49-F238E27FC236}">
                <a16:creationId xmlns:a16="http://schemas.microsoft.com/office/drawing/2014/main" id="{9F8B2BBD-90C2-DE80-D346-08A88385A2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2312" y="1343819"/>
            <a:ext cx="7962900" cy="4368800"/>
          </a:xfrm>
        </p:spPr>
      </p:pic>
    </p:spTree>
    <p:extLst>
      <p:ext uri="{BB962C8B-B14F-4D97-AF65-F5344CB8AC3E}">
        <p14:creationId xmlns:p14="http://schemas.microsoft.com/office/powerpoint/2010/main" val="55061549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19138" y="188640"/>
            <a:ext cx="7967662" cy="1066800"/>
          </a:xfrm>
        </p:spPr>
        <p:txBody>
          <a:bodyPr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Gamla tiders sjöräddningskryssare. Nyligen såld.</a:t>
            </a:r>
          </a:p>
        </p:txBody>
      </p:sp>
      <p:pic>
        <p:nvPicPr>
          <p:cNvPr id="4" name="Platshållare för innehåll 3" descr="hT4X+C1rRHWtjwiS4Azkew_thumb_856.jpg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08" b="-8452"/>
          <a:stretch/>
        </p:blipFill>
        <p:spPr>
          <a:xfrm>
            <a:off x="479063" y="1548445"/>
            <a:ext cx="8300067" cy="4613487"/>
          </a:xfrm>
        </p:spPr>
      </p:pic>
    </p:spTree>
    <p:extLst>
      <p:ext uri="{BB962C8B-B14F-4D97-AF65-F5344CB8AC3E}">
        <p14:creationId xmlns:p14="http://schemas.microsoft.com/office/powerpoint/2010/main" val="191942055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Modern SSRS 12-metersbåt</a:t>
            </a:r>
          </a:p>
        </p:txBody>
      </p:sp>
      <p:pic>
        <p:nvPicPr>
          <p:cNvPr id="4" name="Platshållare för innehåll 3" descr="UNADJUSTEDNONRAW_thumb_1bdb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3230206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solidFill>
                  <a:srgbClr val="FFFFFF"/>
                </a:solidFill>
              </a:rPr>
              <a:t>Kommunal räddningstjänst</a:t>
            </a:r>
          </a:p>
        </p:txBody>
      </p:sp>
      <p:pic>
        <p:nvPicPr>
          <p:cNvPr id="4" name="Platshållare för innehåll 3" descr="IMG_2386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3928433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346" name="Rectangle 2" hidden="1"/>
          <p:cNvSpPr>
            <a:spLocks noGrp="1" noChangeArrowheads="1"/>
          </p:cNvSpPr>
          <p:nvPr>
            <p:ph type="title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081347" name="Rectangle 3" descr="IMG_8690"/>
          <p:cNvSpPr>
            <a:spLocks noGrp="1" noChangeAspect="1" noChangeArrowheads="1"/>
          </p:cNvSpPr>
          <p:nvPr isPhoto="1"/>
        </p:nvSpPr>
        <p:spPr bwMode="auto">
          <a:xfrm>
            <a:off x="737828" y="1124744"/>
            <a:ext cx="7668344" cy="5114892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sv-S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920C5AEB-5E2E-254E-8264-A6F3C4BBF242}"/>
              </a:ext>
            </a:extLst>
          </p:cNvPr>
          <p:cNvSpPr txBox="1">
            <a:spLocks/>
          </p:cNvSpPr>
          <p:nvPr/>
        </p:nvSpPr>
        <p:spPr bwMode="auto">
          <a:xfrm>
            <a:off x="871538" y="152400"/>
            <a:ext cx="796766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sv-SE" dirty="0">
                <a:solidFill>
                  <a:srgbClr val="FFFFFF"/>
                </a:solidFill>
              </a:rPr>
              <a:t>Kustbevakningen</a:t>
            </a:r>
          </a:p>
        </p:txBody>
      </p:sp>
    </p:spTree>
    <p:extLst>
      <p:ext uri="{BB962C8B-B14F-4D97-AF65-F5344CB8AC3E}">
        <p14:creationId xmlns:p14="http://schemas.microsoft.com/office/powerpoint/2010/main" val="3730835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0"/>
    </mc:Choice>
    <mc:Fallback xmlns="">
      <p:transition xmlns:p14="http://schemas.microsoft.com/office/powerpoint/2010/main" spd="slow" advTm="8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68F9B63-66D3-B74D-8CC8-374B0BB46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138" y="201960"/>
            <a:ext cx="7967662" cy="1066800"/>
          </a:xfrm>
        </p:spPr>
        <p:txBody>
          <a:bodyPr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Ett fåtal beboeliga båtar </a:t>
            </a:r>
            <a:br>
              <a:rPr lang="sv-SE" dirty="0">
                <a:solidFill>
                  <a:schemeClr val="tx1"/>
                </a:solidFill>
              </a:rPr>
            </a:br>
            <a:r>
              <a:rPr lang="sv-SE" dirty="0">
                <a:solidFill>
                  <a:schemeClr val="tx1"/>
                </a:solidFill>
              </a:rPr>
              <a:t>är inblandade i dödsolyckor under färd</a:t>
            </a:r>
          </a:p>
        </p:txBody>
      </p:sp>
      <p:pic>
        <p:nvPicPr>
          <p:cNvPr id="7" name="Platshållare för innehåll 6" descr="En bild som visar vatten, båt, utomhus, vattenfarkost&#10;&#10;Automatiskt genererad beskrivning">
            <a:extLst>
              <a:ext uri="{FF2B5EF4-FFF2-40B4-BE49-F238E27FC236}">
                <a16:creationId xmlns:a16="http://schemas.microsoft.com/office/drawing/2014/main" id="{98050D26-1325-F241-9473-8B7FE29A62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5900" y="1628800"/>
            <a:ext cx="3452999" cy="2301999"/>
          </a:xfrm>
        </p:spPr>
      </p:pic>
      <p:pic>
        <p:nvPicPr>
          <p:cNvPr id="9" name="Bildobjekt 8" descr="En bild som visar träd, utomhus, vatten, båt&#10;&#10;Automatiskt genererad beskrivning">
            <a:extLst>
              <a:ext uri="{FF2B5EF4-FFF2-40B4-BE49-F238E27FC236}">
                <a16:creationId xmlns:a16="http://schemas.microsoft.com/office/drawing/2014/main" id="{D20BE071-48D0-F24B-B192-CDA38FAAA53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3056" l="1336" r="9810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504" y="3406313"/>
            <a:ext cx="7560840" cy="3024336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FCF59425-1B6E-6841-B06A-4AC921874D74}"/>
              </a:ext>
            </a:extLst>
          </p:cNvPr>
          <p:cNvSpPr txBox="1">
            <a:spLocks/>
          </p:cNvSpPr>
          <p:nvPr/>
        </p:nvSpPr>
        <p:spPr bwMode="auto">
          <a:xfrm>
            <a:off x="323207" y="1305744"/>
            <a:ext cx="3250704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sv-SE" sz="2400" dirty="0">
                <a:solidFill>
                  <a:schemeClr val="tx1"/>
                </a:solidFill>
              </a:rPr>
              <a:t>När det händer är det vanligen ensam-seglare som råkar illa ut.</a:t>
            </a:r>
          </a:p>
        </p:txBody>
      </p:sp>
    </p:spTree>
    <p:extLst>
      <p:ext uri="{BB962C8B-B14F-4D97-AF65-F5344CB8AC3E}">
        <p14:creationId xmlns:p14="http://schemas.microsoft.com/office/powerpoint/2010/main" val="228416937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3154" name="Rectangle 2" hidden="1"/>
          <p:cNvSpPr>
            <a:spLocks noGrp="1" noChangeArrowheads="1"/>
          </p:cNvSpPr>
          <p:nvPr>
            <p:ph type="title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073155" name="Rectangle 3" descr="IMG_9078"/>
          <p:cNvSpPr>
            <a:spLocks noGrp="1" noChangeAspect="1" noChangeArrowheads="1"/>
          </p:cNvSpPr>
          <p:nvPr isPhoto="1"/>
        </p:nvSpPr>
        <p:spPr bwMode="auto">
          <a:xfrm>
            <a:off x="1259632" y="1340768"/>
            <a:ext cx="7092280" cy="4730649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sv-S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075592C4-647E-AB41-8668-899A3F335883}"/>
              </a:ext>
            </a:extLst>
          </p:cNvPr>
          <p:cNvSpPr txBox="1">
            <a:spLocks/>
          </p:cNvSpPr>
          <p:nvPr/>
        </p:nvSpPr>
        <p:spPr bwMode="auto">
          <a:xfrm>
            <a:off x="755576" y="253183"/>
            <a:ext cx="796766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sv-SE" dirty="0">
                <a:solidFill>
                  <a:srgbClr val="FFFFFF"/>
                </a:solidFill>
              </a:rPr>
              <a:t>Polisen</a:t>
            </a:r>
          </a:p>
        </p:txBody>
      </p:sp>
    </p:spTree>
    <p:extLst>
      <p:ext uri="{BB962C8B-B14F-4D97-AF65-F5344CB8AC3E}">
        <p14:creationId xmlns:p14="http://schemas.microsoft.com/office/powerpoint/2010/main" val="1975641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2"/>
    </mc:Choice>
    <mc:Fallback xmlns="">
      <p:transition xmlns:p14="http://schemas.microsoft.com/office/powerpoint/2010/main" spd="slow" advTm="672"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Modern SSRS-båt</a:t>
            </a:r>
          </a:p>
        </p:txBody>
      </p:sp>
      <p:pic>
        <p:nvPicPr>
          <p:cNvPr id="4" name="Platshållare för innehåll 3" descr="IMG_0579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6076967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solidFill>
                  <a:srgbClr val="FFFFFF"/>
                </a:solidFill>
              </a:rPr>
              <a:t>OBS sjöräddningshunden</a:t>
            </a:r>
          </a:p>
        </p:txBody>
      </p:sp>
      <p:pic>
        <p:nvPicPr>
          <p:cNvPr id="4" name="Platshållare för innehåll 3" descr="IMG_0586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4117518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solidFill>
                  <a:srgbClr val="FFFFFF"/>
                </a:solidFill>
              </a:rPr>
              <a:t>Sjöräddningshund</a:t>
            </a:r>
          </a:p>
        </p:txBody>
      </p:sp>
      <p:pic>
        <p:nvPicPr>
          <p:cNvPr id="4" name="Platshållare för innehåll 3" descr="IMG_0583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0746884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nummer 4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98B8C90F-6434-3E47-97FF-43D3E4460AE1}" type="slidenum">
              <a:rPr lang="sv-SE"/>
              <a:pPr/>
              <a:t>64</a:t>
            </a:fld>
            <a:endParaRPr lang="sv-SE"/>
          </a:p>
        </p:txBody>
      </p:sp>
      <p:sp>
        <p:nvSpPr>
          <p:cNvPr id="1468418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Rectangle 3" descr="IMG_4666"/>
          <p:cNvSpPr>
            <a:spLocks noGrp="1" noChangeAspect="1" noChangeArrowheads="1"/>
          </p:cNvSpPr>
          <p:nvPr/>
        </p:nvSpPr>
        <p:spPr bwMode="auto">
          <a:xfrm>
            <a:off x="0" y="0"/>
            <a:ext cx="9155400" cy="610360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sv-S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8D3C8DCE-F27D-5248-964D-844A7CC232D5}"/>
              </a:ext>
            </a:extLst>
          </p:cNvPr>
          <p:cNvSpPr txBox="1">
            <a:spLocks/>
          </p:cNvSpPr>
          <p:nvPr/>
        </p:nvSpPr>
        <p:spPr bwMode="auto">
          <a:xfrm>
            <a:off x="467544" y="152400"/>
            <a:ext cx="8371656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sv-SE" dirty="0" err="1">
                <a:solidFill>
                  <a:srgbClr val="FFFFFF"/>
                </a:solidFill>
              </a:rPr>
              <a:t>Rescue</a:t>
            </a:r>
            <a:endParaRPr lang="sv-SE" dirty="0">
              <a:solidFill>
                <a:srgbClr val="FFFFFF"/>
              </a:solidFill>
            </a:endParaRPr>
          </a:p>
          <a:p>
            <a:r>
              <a:rPr lang="sv-SE" dirty="0" err="1">
                <a:solidFill>
                  <a:srgbClr val="FFFFFF"/>
                </a:solidFill>
              </a:rPr>
              <a:t>runner</a:t>
            </a:r>
            <a:endParaRPr lang="sv-SE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16119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9443" name="Rectangle 3" descr="IMG_4733"/>
          <p:cNvSpPr>
            <a:spLocks noGrp="1" noChangeAspect="1" noChangeArrowheads="1"/>
          </p:cNvSpPr>
          <p:nvPr/>
        </p:nvSpPr>
        <p:spPr bwMode="auto">
          <a:xfrm>
            <a:off x="21496" y="0"/>
            <a:ext cx="9144000" cy="609600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sv-S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tshållare för bildnummer 4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1C12FABB-FA6F-0F46-AE74-722FAE1223FC}" type="slidenum">
              <a:rPr lang="sv-SE"/>
              <a:pPr/>
              <a:t>65</a:t>
            </a:fld>
            <a:endParaRPr lang="sv-SE"/>
          </a:p>
        </p:txBody>
      </p:sp>
      <p:sp>
        <p:nvSpPr>
          <p:cNvPr id="1469442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4256611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nummer 4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30D76FEF-EDE9-9C4B-ABD0-E4E15574F459}" type="slidenum">
              <a:rPr lang="sv-SE"/>
              <a:pPr/>
              <a:t>66</a:t>
            </a:fld>
            <a:endParaRPr lang="sv-SE"/>
          </a:p>
        </p:txBody>
      </p:sp>
      <p:sp>
        <p:nvSpPr>
          <p:cNvPr id="1470466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470467" name="Rectangle 3" descr="IMG_4734"/>
          <p:cNvSpPr>
            <a:spLocks noGrp="1" noChangeAspect="1" noChangeArrowheads="1"/>
          </p:cNvSpPr>
          <p:nvPr/>
        </p:nvSpPr>
        <p:spPr bwMode="auto">
          <a:xfrm>
            <a:off x="0" y="22448"/>
            <a:ext cx="9144000" cy="609600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sv-SE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8786577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nummer 4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DAE300AE-1CB6-4B4F-A7D9-9DFC50DFA3E1}" type="slidenum">
              <a:rPr lang="sv-SE"/>
              <a:pPr/>
              <a:t>67</a:t>
            </a:fld>
            <a:endParaRPr lang="sv-SE"/>
          </a:p>
        </p:txBody>
      </p:sp>
      <p:sp>
        <p:nvSpPr>
          <p:cNvPr id="1471490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471491" name="Rectangle 3" descr="IMG_4735"/>
          <p:cNvSpPr>
            <a:spLocks noGrp="1" noChangeAspect="1" noChangeArrowheads="1"/>
          </p:cNvSpPr>
          <p:nvPr/>
        </p:nvSpPr>
        <p:spPr bwMode="auto">
          <a:xfrm>
            <a:off x="0" y="0"/>
            <a:ext cx="9144000" cy="609600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sv-SE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2534482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nummer 4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A0E7D8AB-CC42-4546-A480-DD72CC25F5BA}" type="slidenum">
              <a:rPr lang="sv-SE"/>
              <a:pPr/>
              <a:t>68</a:t>
            </a:fld>
            <a:endParaRPr lang="sv-SE"/>
          </a:p>
        </p:txBody>
      </p:sp>
      <p:sp>
        <p:nvSpPr>
          <p:cNvPr id="1472514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472515" name="Rectangle 3" descr="IMG_4736"/>
          <p:cNvSpPr>
            <a:spLocks noGrp="1" noChangeAspect="1" noChangeArrowheads="1"/>
          </p:cNvSpPr>
          <p:nvPr/>
        </p:nvSpPr>
        <p:spPr bwMode="auto">
          <a:xfrm>
            <a:off x="0" y="0"/>
            <a:ext cx="9144000" cy="609600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sv-SE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4395695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nummer 4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D36025A3-3232-AC4A-8DA4-F7F74DDC1820}" type="slidenum">
              <a:rPr lang="sv-SE"/>
              <a:pPr/>
              <a:t>69</a:t>
            </a:fld>
            <a:endParaRPr lang="sv-SE"/>
          </a:p>
        </p:txBody>
      </p:sp>
      <p:sp>
        <p:nvSpPr>
          <p:cNvPr id="1473538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473539" name="Rectangle 3" descr="IMG_4737"/>
          <p:cNvSpPr>
            <a:spLocks noGrp="1" noChangeAspect="1" noChangeArrowheads="1"/>
          </p:cNvSpPr>
          <p:nvPr/>
        </p:nvSpPr>
        <p:spPr bwMode="auto">
          <a:xfrm>
            <a:off x="0" y="0"/>
            <a:ext cx="9144000" cy="609600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sv-SE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65503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19138" y="201960"/>
            <a:ext cx="7967662" cy="1066800"/>
          </a:xfrm>
        </p:spPr>
        <p:txBody>
          <a:bodyPr/>
          <a:lstStyle/>
          <a:p>
            <a:r>
              <a:rPr lang="sv-SE" dirty="0">
                <a:solidFill>
                  <a:srgbClr val="FFFFFF"/>
                </a:solidFill>
              </a:rPr>
              <a:t>Vanligaste dödsorsaken:</a:t>
            </a:r>
            <a:br>
              <a:rPr lang="sv-SE" dirty="0">
                <a:solidFill>
                  <a:srgbClr val="FFFFFF"/>
                </a:solidFill>
              </a:rPr>
            </a:br>
            <a:r>
              <a:rPr lang="sv-SE" dirty="0">
                <a:solidFill>
                  <a:srgbClr val="FFFFFF"/>
                </a:solidFill>
              </a:rPr>
              <a:t>Kantring och fall över bord.</a:t>
            </a:r>
          </a:p>
        </p:txBody>
      </p:sp>
      <p:pic>
        <p:nvPicPr>
          <p:cNvPr id="4" name="Platshållare för innehåll 3" descr="IMG_8165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6271870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nummer 4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FAB0AEA5-D90D-DC4B-9EEB-C056548EFB24}" type="slidenum">
              <a:rPr lang="sv-SE"/>
              <a:pPr/>
              <a:t>70</a:t>
            </a:fld>
            <a:endParaRPr lang="sv-SE"/>
          </a:p>
        </p:txBody>
      </p:sp>
      <p:sp>
        <p:nvSpPr>
          <p:cNvPr id="1474562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474563" name="Rectangle 3" descr="IMG_4738"/>
          <p:cNvSpPr>
            <a:spLocks noGrp="1" noChangeAspect="1" noChangeArrowheads="1"/>
          </p:cNvSpPr>
          <p:nvPr/>
        </p:nvSpPr>
        <p:spPr bwMode="auto">
          <a:xfrm>
            <a:off x="18336" y="0"/>
            <a:ext cx="9144000" cy="609600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sv-SE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1841528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nummer 4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B8099D9C-89CD-514F-BE44-F57B8A95E039}" type="slidenum">
              <a:rPr lang="sv-SE"/>
              <a:pPr/>
              <a:t>71</a:t>
            </a:fld>
            <a:endParaRPr lang="sv-SE"/>
          </a:p>
        </p:txBody>
      </p:sp>
      <p:sp>
        <p:nvSpPr>
          <p:cNvPr id="1475586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475587" name="Rectangle 3" descr="IMG_4739"/>
          <p:cNvSpPr>
            <a:spLocks noGrp="1" noChangeAspect="1" noChangeArrowheads="1"/>
          </p:cNvSpPr>
          <p:nvPr/>
        </p:nvSpPr>
        <p:spPr bwMode="auto">
          <a:xfrm>
            <a:off x="0" y="0"/>
            <a:ext cx="9144000" cy="609600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sv-SE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3652123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nummer 4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D7E13736-437A-C64B-9884-653D02E5FD40}" type="slidenum">
              <a:rPr lang="sv-SE"/>
              <a:pPr/>
              <a:t>72</a:t>
            </a:fld>
            <a:endParaRPr lang="sv-SE"/>
          </a:p>
        </p:txBody>
      </p:sp>
      <p:sp>
        <p:nvSpPr>
          <p:cNvPr id="1476610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476611" name="Rectangle 3" descr="IMG_4740"/>
          <p:cNvSpPr>
            <a:spLocks noGrp="1" noChangeAspect="1" noChangeArrowheads="1"/>
          </p:cNvSpPr>
          <p:nvPr/>
        </p:nvSpPr>
        <p:spPr bwMode="auto">
          <a:xfrm>
            <a:off x="0" y="8136"/>
            <a:ext cx="9144000" cy="609600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sv-SE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3736988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nummer 4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70136DF1-9731-8841-A9AA-C53EF2E7CAA6}" type="slidenum">
              <a:rPr lang="sv-SE"/>
              <a:pPr/>
              <a:t>73</a:t>
            </a:fld>
            <a:endParaRPr lang="sv-SE"/>
          </a:p>
        </p:txBody>
      </p:sp>
      <p:sp>
        <p:nvSpPr>
          <p:cNvPr id="1477634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477635" name="Rectangle 3" descr="IMG_4741"/>
          <p:cNvSpPr>
            <a:spLocks noGrp="1" noChangeAspect="1" noChangeArrowheads="1"/>
          </p:cNvSpPr>
          <p:nvPr/>
        </p:nvSpPr>
        <p:spPr bwMode="auto">
          <a:xfrm>
            <a:off x="-17264" y="0"/>
            <a:ext cx="9144000" cy="609600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sv-SE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6008639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nummer 4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5A6AAC78-6C47-974D-A06C-B1CDA55B4E71}" type="slidenum">
              <a:rPr lang="sv-SE"/>
              <a:pPr/>
              <a:t>74</a:t>
            </a:fld>
            <a:endParaRPr lang="sv-SE"/>
          </a:p>
        </p:txBody>
      </p:sp>
      <p:sp>
        <p:nvSpPr>
          <p:cNvPr id="1478658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478659" name="Rectangle 3" descr="IMG_4742"/>
          <p:cNvSpPr>
            <a:spLocks noGrp="1" noChangeAspect="1" noChangeArrowheads="1"/>
          </p:cNvSpPr>
          <p:nvPr/>
        </p:nvSpPr>
        <p:spPr bwMode="auto">
          <a:xfrm>
            <a:off x="0" y="-20072"/>
            <a:ext cx="9144000" cy="609600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sv-SE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3149992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nummer 4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2CE8B0BA-ECBD-BD4C-8518-80C4BAC201C3}" type="slidenum">
              <a:rPr lang="sv-SE"/>
              <a:pPr/>
              <a:t>75</a:t>
            </a:fld>
            <a:endParaRPr lang="sv-SE"/>
          </a:p>
        </p:txBody>
      </p:sp>
      <p:sp>
        <p:nvSpPr>
          <p:cNvPr id="1479682" name="Rectangle 2" hidden="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479683" name="Rectangle 3" descr="IMG_4743"/>
          <p:cNvSpPr>
            <a:spLocks noGrp="1" noChangeAspect="1" noChangeArrowheads="1"/>
          </p:cNvSpPr>
          <p:nvPr/>
        </p:nvSpPr>
        <p:spPr bwMode="auto">
          <a:xfrm>
            <a:off x="0" y="0"/>
            <a:ext cx="9144000" cy="609600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sv-SE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7467668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0728721-4C12-D349-9A67-936E8C85B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Sjöfartsverkets helikopter</a:t>
            </a:r>
          </a:p>
        </p:txBody>
      </p:sp>
      <p:pic>
        <p:nvPicPr>
          <p:cNvPr id="4" name="Bildobjekt 3" descr="En bild som visar himmel, utomhus, flyger, transport&#10;&#10;Automatiskt genererad beskrivning">
            <a:extLst>
              <a:ext uri="{FF2B5EF4-FFF2-40B4-BE49-F238E27FC236}">
                <a16:creationId xmlns:a16="http://schemas.microsoft.com/office/drawing/2014/main" id="{BAEE1B1E-E922-BD4A-868B-E6C8480F1F9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914"/>
                    </a14:imgEffect>
                    <a14:imgEffect>
                      <a14:brightnessContrast contrast="-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672" y="1700808"/>
            <a:ext cx="6084168" cy="405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60661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206B532-CE7A-8340-9099-C0D30E20A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Motorkoll</a:t>
            </a:r>
          </a:p>
        </p:txBody>
      </p:sp>
      <p:pic>
        <p:nvPicPr>
          <p:cNvPr id="5" name="Platshållare för innehåll 4" descr="En bild som visar smutsig&#10;&#10;Automatiskt genererad beskrivning">
            <a:extLst>
              <a:ext uri="{FF2B5EF4-FFF2-40B4-BE49-F238E27FC236}">
                <a16:creationId xmlns:a16="http://schemas.microsoft.com/office/drawing/2014/main" id="{5131350B-18A1-5048-9534-38A37C486C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0170" y="1343025"/>
            <a:ext cx="5827184" cy="4370388"/>
          </a:xfrm>
        </p:spPr>
      </p:pic>
    </p:spTree>
    <p:extLst>
      <p:ext uri="{BB962C8B-B14F-4D97-AF65-F5344CB8AC3E}">
        <p14:creationId xmlns:p14="http://schemas.microsoft.com/office/powerpoint/2010/main" val="338840727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54AB4DA-6094-F44C-8C2E-9F0B211BE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0"/>
            <a:ext cx="8928992" cy="1066800"/>
          </a:xfrm>
        </p:spPr>
        <p:txBody>
          <a:bodyPr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Redundans = Både hängslen och svångrem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D3041C3-5748-B94F-AB02-9C99026239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Platshållare för innehåll 4" descr="En bild som visar person&#10;&#10;Automatiskt genererad beskrivning">
            <a:extLst>
              <a:ext uri="{FF2B5EF4-FFF2-40B4-BE49-F238E27FC236}">
                <a16:creationId xmlns:a16="http://schemas.microsoft.com/office/drawing/2014/main" id="{A89B0AF0-5F53-A34C-89F8-2768C08E95C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5971" y="1343025"/>
            <a:ext cx="6555582" cy="4370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58357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44CE40EA-DDFE-864F-BAB6-8E0F52A725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3737" y="1343025"/>
            <a:ext cx="6640051" cy="4370388"/>
          </a:xfr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9E9D1B15-E78A-DD4E-B421-073B54C65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Redundans</a:t>
            </a:r>
          </a:p>
        </p:txBody>
      </p:sp>
    </p:spTree>
    <p:extLst>
      <p:ext uri="{BB962C8B-B14F-4D97-AF65-F5344CB8AC3E}">
        <p14:creationId xmlns:p14="http://schemas.microsoft.com/office/powerpoint/2010/main" val="1904819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DFF2245-4789-AF47-A2FC-F0D461902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Flytoverall skyddar mot köldchocken</a:t>
            </a: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2EF6E0FB-41C5-8C46-B6D4-59B280E2EE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5971" y="1343025"/>
            <a:ext cx="6555582" cy="4370388"/>
          </a:xfrm>
        </p:spPr>
      </p:pic>
    </p:spTree>
    <p:extLst>
      <p:ext uri="{BB962C8B-B14F-4D97-AF65-F5344CB8AC3E}">
        <p14:creationId xmlns:p14="http://schemas.microsoft.com/office/powerpoint/2010/main" val="46109355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 descr="En bild som visar vatten, utomhus, båt&#10;&#10;Automatiskt genererad beskrivning">
            <a:extLst>
              <a:ext uri="{FF2B5EF4-FFF2-40B4-BE49-F238E27FC236}">
                <a16:creationId xmlns:a16="http://schemas.microsoft.com/office/drawing/2014/main" id="{FE25DE3F-B134-AF47-A666-A6D6316274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5971" y="1343025"/>
            <a:ext cx="6555582" cy="4370388"/>
          </a:xfr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8E013EEF-C1B4-284C-8AB0-94652EC64F4C}"/>
              </a:ext>
            </a:extLst>
          </p:cNvPr>
          <p:cNvSpPr txBox="1">
            <a:spLocks/>
          </p:cNvSpPr>
          <p:nvPr/>
        </p:nvSpPr>
        <p:spPr bwMode="auto">
          <a:xfrm>
            <a:off x="871538" y="152400"/>
            <a:ext cx="796766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sv-SE">
                <a:solidFill>
                  <a:schemeClr val="tx1"/>
                </a:solidFill>
              </a:rPr>
              <a:t>Redundans</a:t>
            </a:r>
            <a:endParaRPr lang="sv-S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94496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62B2B7-37E1-364B-AC60-63357999D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Redundans</a:t>
            </a:r>
          </a:p>
        </p:txBody>
      </p:sp>
      <p:pic>
        <p:nvPicPr>
          <p:cNvPr id="5" name="Platshållare för innehåll 4" descr="En bild som visar vatten, båt, utomhus&#10;&#10;Automatiskt genererad beskrivning">
            <a:extLst>
              <a:ext uri="{FF2B5EF4-FFF2-40B4-BE49-F238E27FC236}">
                <a16:creationId xmlns:a16="http://schemas.microsoft.com/office/drawing/2014/main" id="{395480D9-13E7-8E46-8B32-4A5BBE3F4B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06091" y="1343024"/>
            <a:ext cx="4682575" cy="4462239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3" name="Pennanteckning 22">
                <a:extLst>
                  <a:ext uri="{FF2B5EF4-FFF2-40B4-BE49-F238E27FC236}">
                    <a16:creationId xmlns:a16="http://schemas.microsoft.com/office/drawing/2014/main" id="{EDD6CE07-D71C-814F-ADE0-A18F08446057}"/>
                  </a:ext>
                </a:extLst>
              </p14:cNvPr>
              <p14:cNvContentPartPr/>
              <p14:nvPr/>
            </p14:nvContentPartPr>
            <p14:xfrm>
              <a:off x="3036248" y="2852329"/>
              <a:ext cx="360" cy="360"/>
            </p14:xfrm>
          </p:contentPart>
        </mc:Choice>
        <mc:Fallback xmlns="">
          <p:pic>
            <p:nvPicPr>
              <p:cNvPr id="23" name="Pennanteckning 22">
                <a:extLst>
                  <a:ext uri="{FF2B5EF4-FFF2-40B4-BE49-F238E27FC236}">
                    <a16:creationId xmlns:a16="http://schemas.microsoft.com/office/drawing/2014/main" id="{EDD6CE07-D71C-814F-ADE0-A18F0844605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82248" y="2744689"/>
                <a:ext cx="108000" cy="21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3979320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B260A8F-AAAF-9448-82E8-2163BF3A7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Redundansen kan överdrivas …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B850B36-1665-CA41-9D25-E7B072927A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2075A4A8-00D1-E34E-9D8F-8D2B0AE689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5309" y="1317022"/>
            <a:ext cx="5851028" cy="4396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66254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FB7B67A-8BC8-7345-89D3-E6EA81F40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 err="1">
                <a:solidFill>
                  <a:schemeClr val="tx1"/>
                </a:solidFill>
              </a:rPr>
              <a:t>Complacency</a:t>
            </a:r>
            <a:r>
              <a:rPr lang="sv-SE" dirty="0">
                <a:solidFill>
                  <a:schemeClr val="tx1"/>
                </a:solidFill>
              </a:rPr>
              <a:t>. Lugn och (för) trygg</a:t>
            </a:r>
          </a:p>
        </p:txBody>
      </p:sp>
      <p:pic>
        <p:nvPicPr>
          <p:cNvPr id="5" name="Platshållare för innehåll 4" descr="En bild som visar träd, utomhus, båt&#10;&#10;Automatiskt genererad beskrivning">
            <a:extLst>
              <a:ext uri="{FF2B5EF4-FFF2-40B4-BE49-F238E27FC236}">
                <a16:creationId xmlns:a16="http://schemas.microsoft.com/office/drawing/2014/main" id="{1544B1BA-BAC9-8F41-B51C-25C98F6C8C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16" y="1136122"/>
            <a:ext cx="7327750" cy="4885166"/>
          </a:xfrm>
        </p:spPr>
      </p:pic>
    </p:spTree>
    <p:extLst>
      <p:ext uri="{BB962C8B-B14F-4D97-AF65-F5344CB8AC3E}">
        <p14:creationId xmlns:p14="http://schemas.microsoft.com/office/powerpoint/2010/main" val="282710679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BBBD90DD-400B-6547-A83C-DB3FFC7DB1C9}"/>
              </a:ext>
            </a:extLst>
          </p:cNvPr>
          <p:cNvSpPr txBox="1">
            <a:spLocks/>
          </p:cNvSpPr>
          <p:nvPr/>
        </p:nvSpPr>
        <p:spPr>
          <a:xfrm>
            <a:off x="720000" y="1340768"/>
            <a:ext cx="7966800" cy="4370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000" indent="-342000" algn="l" defTabSz="9144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tx1"/>
              </a:buClr>
              <a:buSzPct val="85000"/>
              <a:buFont typeface="Arial" pitchFamily="34" charset="0"/>
              <a:buChar char="•"/>
              <a:defRPr lang="sv-SE" sz="2400" b="0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22800" indent="-259200" algn="l" defTabSz="914400" rtl="0" eaLnBrk="1" latinLnBrk="0" hangingPunct="1">
              <a:lnSpc>
                <a:spcPct val="110000"/>
              </a:lnSpc>
              <a:spcBef>
                <a:spcPct val="20000"/>
              </a:spcBef>
              <a:buSzPct val="80000"/>
              <a:buFont typeface="Arial" pitchFamily="34" charset="0"/>
              <a:buChar char="–"/>
              <a:defRPr lang="sv-SE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92800" indent="-259200" algn="l" defTabSz="914400" rtl="0" eaLnBrk="1" latinLnBrk="0" hangingPunct="1">
              <a:lnSpc>
                <a:spcPct val="110000"/>
              </a:lnSpc>
              <a:spcBef>
                <a:spcPct val="20000"/>
              </a:spcBef>
              <a:buSzPct val="80000"/>
              <a:buFont typeface="Arial" pitchFamily="34" charset="0"/>
              <a:buChar char="•"/>
              <a:defRPr lang="sv-S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166400" indent="-241200" algn="l" defTabSz="914400" rtl="0" eaLnBrk="1" latinLnBrk="0" hangingPunct="1">
              <a:lnSpc>
                <a:spcPct val="110000"/>
              </a:lnSpc>
              <a:spcBef>
                <a:spcPct val="20000"/>
              </a:spcBef>
              <a:buSzPct val="80000"/>
              <a:buFont typeface="Arial" pitchFamily="34" charset="0"/>
              <a:buChar char="–"/>
              <a:defRPr lang="sv-SE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346400" indent="-169200" algn="l" defTabSz="914400" rtl="0" eaLnBrk="1" latinLnBrk="0" hangingPunct="1">
              <a:lnSpc>
                <a:spcPct val="110000"/>
              </a:lnSpc>
              <a:spcBef>
                <a:spcPct val="20000"/>
              </a:spcBef>
              <a:buSzPct val="90000"/>
              <a:buFont typeface="Arial" pitchFamily="34" charset="0"/>
              <a:buChar char="»"/>
              <a:defRPr lang="sv-SE" sz="11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sv-SE" sz="4000" dirty="0">
                <a:solidFill>
                  <a:srgbClr val="FFFFFF"/>
                </a:solidFill>
              </a:rPr>
              <a:t>De flesta grundstötningarna</a:t>
            </a:r>
          </a:p>
          <a:p>
            <a:pPr marL="0" indent="0" algn="ctr">
              <a:buFont typeface="Arial" pitchFamily="34" charset="0"/>
              <a:buNone/>
            </a:pPr>
            <a:r>
              <a:rPr lang="sv-SE" sz="4000" dirty="0">
                <a:solidFill>
                  <a:srgbClr val="FFFFFF"/>
                </a:solidFill>
              </a:rPr>
              <a:t>Inträffar inom 2 sjömil</a:t>
            </a:r>
          </a:p>
          <a:p>
            <a:pPr marL="0" indent="0" algn="ctr">
              <a:buFont typeface="Arial" pitchFamily="34" charset="0"/>
              <a:buNone/>
            </a:pPr>
            <a:r>
              <a:rPr lang="sv-SE" sz="4000" dirty="0">
                <a:solidFill>
                  <a:srgbClr val="FFFFFF"/>
                </a:solidFill>
              </a:rPr>
              <a:t>från hemmahamnen.</a:t>
            </a:r>
          </a:p>
        </p:txBody>
      </p:sp>
    </p:spTree>
    <p:extLst>
      <p:ext uri="{BB962C8B-B14F-4D97-AF65-F5344CB8AC3E}">
        <p14:creationId xmlns:p14="http://schemas.microsoft.com/office/powerpoint/2010/main" val="287512994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B76F17A-8CA8-134F-B786-F51A3804F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Platshållare för innehåll 4" descr="En bild som visar båt, utomhus, träd, vatten&#10;&#10;Automatiskt genererad beskrivning">
            <a:extLst>
              <a:ext uri="{FF2B5EF4-FFF2-40B4-BE49-F238E27FC236}">
                <a16:creationId xmlns:a16="http://schemas.microsoft.com/office/drawing/2014/main" id="{10905903-7440-4945-9B44-3C28CA6086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5971" y="1343025"/>
            <a:ext cx="6555582" cy="4370388"/>
          </a:xfrm>
        </p:spPr>
      </p:pic>
    </p:spTree>
    <p:extLst>
      <p:ext uri="{BB962C8B-B14F-4D97-AF65-F5344CB8AC3E}">
        <p14:creationId xmlns:p14="http://schemas.microsoft.com/office/powerpoint/2010/main" val="66965737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20AC4EF-4F6A-6740-8D44-5FACFFA20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Platshållare för innehåll 4" descr="En bild som visar vatten, utomhus, båt, himmel&#10;&#10;Automatiskt genererad beskrivning">
            <a:extLst>
              <a:ext uri="{FF2B5EF4-FFF2-40B4-BE49-F238E27FC236}">
                <a16:creationId xmlns:a16="http://schemas.microsoft.com/office/drawing/2014/main" id="{A06886DD-AE8F-E54C-B3FF-3568E00AFA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8530" y="1343025"/>
            <a:ext cx="6550464" cy="4370388"/>
          </a:xfrm>
        </p:spPr>
      </p:pic>
    </p:spTree>
    <p:extLst>
      <p:ext uri="{BB962C8B-B14F-4D97-AF65-F5344CB8AC3E}">
        <p14:creationId xmlns:p14="http://schemas.microsoft.com/office/powerpoint/2010/main" val="359991530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A8441DE-D4D9-5740-B1E4-35470D24A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0"/>
            <a:ext cx="8291264" cy="1066800"/>
          </a:xfrm>
        </p:spPr>
        <p:txBody>
          <a:bodyPr/>
          <a:lstStyle/>
          <a:p>
            <a:r>
              <a:rPr lang="sv-SE" dirty="0">
                <a:solidFill>
                  <a:schemeClr val="tx1"/>
                </a:solidFill>
              </a:rPr>
              <a:t>Landkörningar är vanliga. Mest i mörker.</a:t>
            </a:r>
          </a:p>
        </p:txBody>
      </p:sp>
      <p:pic>
        <p:nvPicPr>
          <p:cNvPr id="5" name="Platshållare för innehåll 4" descr="En bild som visar träd, utomhus, vatten, flod&#10;&#10;Automatiskt genererad beskrivning">
            <a:extLst>
              <a:ext uri="{FF2B5EF4-FFF2-40B4-BE49-F238E27FC236}">
                <a16:creationId xmlns:a16="http://schemas.microsoft.com/office/drawing/2014/main" id="{179FB8FB-A062-114C-A94B-1D24BE71EB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0170" y="1343025"/>
            <a:ext cx="5827184" cy="4370388"/>
          </a:xfrm>
        </p:spPr>
      </p:pic>
    </p:spTree>
    <p:extLst>
      <p:ext uri="{BB962C8B-B14F-4D97-AF65-F5344CB8AC3E}">
        <p14:creationId xmlns:p14="http://schemas.microsoft.com/office/powerpoint/2010/main" val="304032928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7EDE4F1-FACF-E243-ADBD-8BD001FB7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Små avstånd ibland. Även på sjön.</a:t>
            </a:r>
          </a:p>
        </p:txBody>
      </p:sp>
      <p:pic>
        <p:nvPicPr>
          <p:cNvPr id="5" name="Platshållare för innehåll 4" descr="En bild som visar utomhus, vatten, vattenfarkost, båt&#10;&#10;Automatiskt genererad beskrivning">
            <a:extLst>
              <a:ext uri="{FF2B5EF4-FFF2-40B4-BE49-F238E27FC236}">
                <a16:creationId xmlns:a16="http://schemas.microsoft.com/office/drawing/2014/main" id="{99D891CF-EEF5-6A47-A31F-0B6086C7A8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5971" y="1343025"/>
            <a:ext cx="6555582" cy="4370388"/>
          </a:xfrm>
        </p:spPr>
      </p:pic>
    </p:spTree>
    <p:extLst>
      <p:ext uri="{BB962C8B-B14F-4D97-AF65-F5344CB8AC3E}">
        <p14:creationId xmlns:p14="http://schemas.microsoft.com/office/powerpoint/2010/main" val="420471262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DC48BE6-BDA8-5D48-B076-3B8233517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138" y="129952"/>
            <a:ext cx="7967662" cy="1066800"/>
          </a:xfrm>
        </p:spPr>
        <p:txBody>
          <a:bodyPr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Går det att bli en </a:t>
            </a:r>
            <a:br>
              <a:rPr lang="sv-SE" dirty="0">
                <a:solidFill>
                  <a:schemeClr val="tx1"/>
                </a:solidFill>
              </a:rPr>
            </a:br>
            <a:r>
              <a:rPr lang="sv-SE" dirty="0">
                <a:solidFill>
                  <a:schemeClr val="tx1"/>
                </a:solidFill>
              </a:rPr>
              <a:t>bra sjöman utan att ha rott en jolle?</a:t>
            </a:r>
          </a:p>
        </p:txBody>
      </p:sp>
      <p:pic>
        <p:nvPicPr>
          <p:cNvPr id="5" name="Platshållare för innehåll 4" descr="En bild som visar vatten, båt, utomhus, flod&#10;&#10;Automatiskt genererad beskrivning">
            <a:extLst>
              <a:ext uri="{FF2B5EF4-FFF2-40B4-BE49-F238E27FC236}">
                <a16:creationId xmlns:a16="http://schemas.microsoft.com/office/drawing/2014/main" id="{F8297102-354A-F342-B76B-E761F5811D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5971" y="1343025"/>
            <a:ext cx="6555582" cy="4370388"/>
          </a:xfr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6D698F19-A75C-7149-8052-3B95F10F7AA7}"/>
              </a:ext>
            </a:extLst>
          </p:cNvPr>
          <p:cNvSpPr txBox="1">
            <a:spLocks/>
          </p:cNvSpPr>
          <p:nvPr/>
        </p:nvSpPr>
        <p:spPr bwMode="auto">
          <a:xfrm>
            <a:off x="690538" y="5661248"/>
            <a:ext cx="796766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endParaRPr lang="sv-S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1206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8A9727C-475D-7345-BEA8-0EC605060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1066800"/>
          </a:xfrm>
        </p:spPr>
        <p:txBody>
          <a:bodyPr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En flytoverall är bekväm att bära</a:t>
            </a:r>
          </a:p>
        </p:txBody>
      </p:sp>
      <p:pic>
        <p:nvPicPr>
          <p:cNvPr id="5" name="Platshållare för innehåll 4" descr="En bild som visar person, grön&#10;&#10;Automatiskt genererad beskrivning">
            <a:extLst>
              <a:ext uri="{FF2B5EF4-FFF2-40B4-BE49-F238E27FC236}">
                <a16:creationId xmlns:a16="http://schemas.microsoft.com/office/drawing/2014/main" id="{E8B78508-A9F3-2449-8132-EDDB08DD1A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3688" y="1343025"/>
            <a:ext cx="5535085" cy="4370388"/>
          </a:xfrm>
        </p:spPr>
      </p:pic>
    </p:spTree>
    <p:extLst>
      <p:ext uri="{BB962C8B-B14F-4D97-AF65-F5344CB8AC3E}">
        <p14:creationId xmlns:p14="http://schemas.microsoft.com/office/powerpoint/2010/main" val="2555178921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4FE36F-65EF-3C45-9CDB-1E2F32595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22" y="0"/>
            <a:ext cx="7967662" cy="1066800"/>
          </a:xfrm>
        </p:spPr>
        <p:txBody>
          <a:bodyPr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Alla bör ha provat på att paddla</a:t>
            </a:r>
          </a:p>
        </p:txBody>
      </p:sp>
      <p:pic>
        <p:nvPicPr>
          <p:cNvPr id="4" name="Bildobjekt 3" descr="En bild som visar träd, utomhus, vatten, himmel&#10;&#10;Automatiskt genererad beskrivning">
            <a:extLst>
              <a:ext uri="{FF2B5EF4-FFF2-40B4-BE49-F238E27FC236}">
                <a16:creationId xmlns:a16="http://schemas.microsoft.com/office/drawing/2014/main" id="{203E4A6F-247B-594D-836F-C638ED98B5F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560" y="1700808"/>
            <a:ext cx="8006387" cy="382834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Pennanteckning 4">
                <a:extLst>
                  <a:ext uri="{FF2B5EF4-FFF2-40B4-BE49-F238E27FC236}">
                    <a16:creationId xmlns:a16="http://schemas.microsoft.com/office/drawing/2014/main" id="{5F68DF20-B3B0-264F-A687-346C50AB1E40}"/>
                  </a:ext>
                </a:extLst>
              </p14:cNvPr>
              <p14:cNvContentPartPr/>
              <p14:nvPr/>
            </p14:nvContentPartPr>
            <p14:xfrm>
              <a:off x="4337242" y="4200764"/>
              <a:ext cx="360" cy="360"/>
            </p14:xfrm>
          </p:contentPart>
        </mc:Choice>
        <mc:Fallback xmlns="">
          <p:pic>
            <p:nvPicPr>
              <p:cNvPr id="5" name="Pennanteckning 4">
                <a:extLst>
                  <a:ext uri="{FF2B5EF4-FFF2-40B4-BE49-F238E27FC236}">
                    <a16:creationId xmlns:a16="http://schemas.microsoft.com/office/drawing/2014/main" id="{5F68DF20-B3B0-264F-A687-346C50AB1E4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283602" y="4092764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Pennanteckning 5">
                <a:extLst>
                  <a:ext uri="{FF2B5EF4-FFF2-40B4-BE49-F238E27FC236}">
                    <a16:creationId xmlns:a16="http://schemas.microsoft.com/office/drawing/2014/main" id="{53E41BCF-EB74-F846-A82D-28B88EA1B454}"/>
                  </a:ext>
                </a:extLst>
              </p14:cNvPr>
              <p14:cNvContentPartPr/>
              <p14:nvPr/>
            </p14:nvContentPartPr>
            <p14:xfrm>
              <a:off x="4337242" y="4200764"/>
              <a:ext cx="360" cy="360"/>
            </p14:xfrm>
          </p:contentPart>
        </mc:Choice>
        <mc:Fallback xmlns="">
          <p:pic>
            <p:nvPicPr>
              <p:cNvPr id="6" name="Pennanteckning 5">
                <a:extLst>
                  <a:ext uri="{FF2B5EF4-FFF2-40B4-BE49-F238E27FC236}">
                    <a16:creationId xmlns:a16="http://schemas.microsoft.com/office/drawing/2014/main" id="{53E41BCF-EB74-F846-A82D-28B88EA1B45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283602" y="4092764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" name="Pennanteckning 11">
                <a:extLst>
                  <a:ext uri="{FF2B5EF4-FFF2-40B4-BE49-F238E27FC236}">
                    <a16:creationId xmlns:a16="http://schemas.microsoft.com/office/drawing/2014/main" id="{8A012BF4-55A8-8443-8542-1A8D3D39288E}"/>
                  </a:ext>
                </a:extLst>
              </p14:cNvPr>
              <p14:cNvContentPartPr/>
              <p14:nvPr/>
            </p14:nvContentPartPr>
            <p14:xfrm>
              <a:off x="4712002" y="3455204"/>
              <a:ext cx="360" cy="360"/>
            </p14:xfrm>
          </p:contentPart>
        </mc:Choice>
        <mc:Fallback xmlns="">
          <p:pic>
            <p:nvPicPr>
              <p:cNvPr id="12" name="Pennanteckning 11">
                <a:extLst>
                  <a:ext uri="{FF2B5EF4-FFF2-40B4-BE49-F238E27FC236}">
                    <a16:creationId xmlns:a16="http://schemas.microsoft.com/office/drawing/2014/main" id="{8A012BF4-55A8-8443-8542-1A8D3D39288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658362" y="3347204"/>
                <a:ext cx="108000" cy="21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1082193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8499BDD-CEBD-1A42-86A3-684270857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solidFill>
                  <a:schemeClr val="tx1">
                    <a:lumMod val="95000"/>
                  </a:schemeClr>
                </a:solidFill>
              </a:rPr>
              <a:t>Jollesegling</a:t>
            </a:r>
          </a:p>
        </p:txBody>
      </p:sp>
      <p:pic>
        <p:nvPicPr>
          <p:cNvPr id="7" name="Platshållare för innehåll 6" descr="En bild som visar vatten, utomhus, vattenfarkost, transport&#10;&#10;Automatiskt genererad beskrivning">
            <a:extLst>
              <a:ext uri="{FF2B5EF4-FFF2-40B4-BE49-F238E27FC236}">
                <a16:creationId xmlns:a16="http://schemas.microsoft.com/office/drawing/2014/main" id="{CCBA7A26-1908-964C-A24E-E96DF125BF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4372" y="1343025"/>
            <a:ext cx="6558781" cy="4370388"/>
          </a:xfrm>
        </p:spPr>
      </p:pic>
    </p:spTree>
    <p:extLst>
      <p:ext uri="{BB962C8B-B14F-4D97-AF65-F5344CB8AC3E}">
        <p14:creationId xmlns:p14="http://schemas.microsoft.com/office/powerpoint/2010/main" val="295386301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3AD8420-3168-174B-B531-8E1E5B30D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solidFill>
                  <a:schemeClr val="tx1">
                    <a:lumMod val="95000"/>
                  </a:schemeClr>
                </a:solidFill>
              </a:rPr>
              <a:t>Utmärkt liten övningsbåt</a:t>
            </a:r>
          </a:p>
        </p:txBody>
      </p:sp>
      <p:pic>
        <p:nvPicPr>
          <p:cNvPr id="8" name="Platshållare för innehåll 4" descr="En bild som visar vatten, utomhus, träd, båt&#10;&#10;Automatiskt genererad beskrivning">
            <a:extLst>
              <a:ext uri="{FF2B5EF4-FFF2-40B4-BE49-F238E27FC236}">
                <a16:creationId xmlns:a16="http://schemas.microsoft.com/office/drawing/2014/main" id="{B838DBC0-650E-5843-9E39-9542849D5B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3713" y="1682824"/>
            <a:ext cx="5400575" cy="4050432"/>
          </a:xfrm>
        </p:spPr>
      </p:pic>
    </p:spTree>
    <p:extLst>
      <p:ext uri="{BB962C8B-B14F-4D97-AF65-F5344CB8AC3E}">
        <p14:creationId xmlns:p14="http://schemas.microsoft.com/office/powerpoint/2010/main" val="52474341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D9D338E-4088-C649-AF82-8EB2454AC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solidFill>
                  <a:schemeClr val="tx1">
                    <a:lumMod val="95000"/>
                  </a:schemeClr>
                </a:solidFill>
              </a:rPr>
              <a:t>Helst med elmotor</a:t>
            </a:r>
          </a:p>
        </p:txBody>
      </p:sp>
      <p:pic>
        <p:nvPicPr>
          <p:cNvPr id="5" name="Platshållare för innehåll 4" descr="En bild som visar utomhus, vatten, båt, vattenfarkost&#10;&#10;Automatiskt genererad beskrivning">
            <a:extLst>
              <a:ext uri="{FF2B5EF4-FFF2-40B4-BE49-F238E27FC236}">
                <a16:creationId xmlns:a16="http://schemas.microsoft.com/office/drawing/2014/main" id="{C1842C48-E941-F64F-9209-51FE5C9AF1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6381" y="1343025"/>
            <a:ext cx="4374762" cy="4370388"/>
          </a:xfrm>
        </p:spPr>
      </p:pic>
    </p:spTree>
    <p:extLst>
      <p:ext uri="{BB962C8B-B14F-4D97-AF65-F5344CB8AC3E}">
        <p14:creationId xmlns:p14="http://schemas.microsoft.com/office/powerpoint/2010/main" val="109907728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06B0AE2-ED22-F143-9E5B-4277ADC13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solidFill>
                  <a:schemeClr val="tx1">
                    <a:lumMod val="95000"/>
                  </a:schemeClr>
                </a:solidFill>
              </a:rPr>
              <a:t>Motorbåtssonens dröm</a:t>
            </a:r>
          </a:p>
        </p:txBody>
      </p:sp>
      <p:pic>
        <p:nvPicPr>
          <p:cNvPr id="5" name="Platshållare för innehåll 4" descr="En bild som visar vatten, utomhus, himmel, båt&#10;&#10;Automatiskt genererad beskrivning">
            <a:extLst>
              <a:ext uri="{FF2B5EF4-FFF2-40B4-BE49-F238E27FC236}">
                <a16:creationId xmlns:a16="http://schemas.microsoft.com/office/drawing/2014/main" id="{0CE5BB8B-3459-334C-97F3-A177C95131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6163" y="1343025"/>
            <a:ext cx="6515198" cy="4370388"/>
          </a:xfrm>
        </p:spPr>
      </p:pic>
    </p:spTree>
    <p:extLst>
      <p:ext uri="{BB962C8B-B14F-4D97-AF65-F5344CB8AC3E}">
        <p14:creationId xmlns:p14="http://schemas.microsoft.com/office/powerpoint/2010/main" val="243183710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C8B06A4-F46B-E14D-B3D0-81E5D13ED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solidFill>
                  <a:schemeClr val="tx1">
                    <a:lumMod val="95000"/>
                  </a:schemeClr>
                </a:solidFill>
              </a:rPr>
              <a:t> Tivoli Köpenhamn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BC3610F-ACC8-EA43-95C0-3A2AA600FB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              Min första lektion i motorbåtsmanövrering</a:t>
            </a:r>
          </a:p>
        </p:txBody>
      </p:sp>
      <p:pic>
        <p:nvPicPr>
          <p:cNvPr id="4" name="Picture 4" descr="barnbatarna_ram">
            <a:extLst>
              <a:ext uri="{FF2B5EF4-FFF2-40B4-BE49-F238E27FC236}">
                <a16:creationId xmlns:a16="http://schemas.microsoft.com/office/drawing/2014/main" id="{5B5F70C3-765B-DE4D-B121-09B03CFB3E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07469" y="1932781"/>
            <a:ext cx="4191000" cy="299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3537017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FFFFFF"/>
                </a:solidFill>
              </a:rPr>
              <a:t>Många till sjöss. Färre dödsolyckor.</a:t>
            </a:r>
          </a:p>
        </p:txBody>
      </p:sp>
      <p:pic>
        <p:nvPicPr>
          <p:cNvPr id="4" name="Platshållare för innehåll 3" descr="IMG_3265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052736"/>
            <a:ext cx="9144000" cy="4824536"/>
          </a:xfrm>
        </p:spPr>
      </p:pic>
    </p:spTree>
    <p:extLst>
      <p:ext uri="{BB962C8B-B14F-4D97-AF65-F5344CB8AC3E}">
        <p14:creationId xmlns:p14="http://schemas.microsoft.com/office/powerpoint/2010/main" val="191228615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solidFill>
                  <a:srgbClr val="FFFFFF"/>
                </a:solidFill>
              </a:rPr>
              <a:t>SLUT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Picture 4" descr="Fyr Falsterbo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646"/>
          <a:stretch>
            <a:fillRect/>
          </a:stretch>
        </p:blipFill>
        <p:spPr bwMode="auto">
          <a:xfrm>
            <a:off x="0" y="1052736"/>
            <a:ext cx="9144000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6120201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TS_Liggande_svens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npassad formgivn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28950</TotalTime>
  <Words>523</Words>
  <Application>Microsoft Macintosh PowerPoint</Application>
  <PresentationFormat>Bildspel på skärmen (4:3)</PresentationFormat>
  <Paragraphs>132</Paragraphs>
  <Slides>97</Slides>
  <Notes>15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97</vt:i4>
      </vt:variant>
    </vt:vector>
  </HeadingPairs>
  <TitlesOfParts>
    <vt:vector size="102" baseType="lpstr">
      <vt:lpstr>Arial</vt:lpstr>
      <vt:lpstr>Calibri</vt:lpstr>
      <vt:lpstr>Times New Roman</vt:lpstr>
      <vt:lpstr>TS_Liggande_svensk</vt:lpstr>
      <vt:lpstr>Anpassad formgivning</vt:lpstr>
      <vt:lpstr>Olyckor på sjön och hur de kan förhindras</vt:lpstr>
      <vt:lpstr>PowerPoint-presentation</vt:lpstr>
      <vt:lpstr>Hur många omkommer?</vt:lpstr>
      <vt:lpstr>Nästan inga omkommer i hårt väder till havs</vt:lpstr>
      <vt:lpstr>Olycksdrabbad sysselsättning</vt:lpstr>
      <vt:lpstr>Ett fåtal beboeliga båtar  är inblandade i dödsolyckor under färd</vt:lpstr>
      <vt:lpstr>Vanligaste dödsorsaken: Kantring och fall över bord.</vt:lpstr>
      <vt:lpstr>Flytoverall skyddar mot köldchocken</vt:lpstr>
      <vt:lpstr>En flytoverall är bekväm att bära</vt:lpstr>
      <vt:lpstr>Den som kan larma och hålla sig vid liv en timme har oftast goda chanser</vt:lpstr>
      <vt:lpstr>Mobilsamtal hem eller till 112</vt:lpstr>
      <vt:lpstr>Vattenskyddad mobil</vt:lpstr>
      <vt:lpstr>SOS-app i smartphone  En total majoritet av alla larm från fritidsbåtar kommer via mobiltlefon.</vt:lpstr>
      <vt:lpstr>Vattentät, bärbar VHF med nödknapp</vt:lpstr>
      <vt:lpstr>PLB – Personal Locator Beacon</vt:lpstr>
      <vt:lpstr>Alternativ till PLB</vt:lpstr>
      <vt:lpstr>PowerPoint-presentation</vt:lpstr>
      <vt:lpstr>PowerPoint-presentation</vt:lpstr>
      <vt:lpstr>Nödsändare via satellit på G i nya mobiler</vt:lpstr>
      <vt:lpstr> </vt:lpstr>
      <vt:lpstr>”Räddningsväst”</vt:lpstr>
      <vt:lpstr>Uppblåsbara. Kräver service.</vt:lpstr>
      <vt:lpstr>SSRS använder modifierad seglarväst</vt:lpstr>
      <vt:lpstr>Barn och unga brukar klara sig bra</vt:lpstr>
      <vt:lpstr>Åldersfördelning 2019 Normalt år. Yngst var 24 år. </vt:lpstr>
      <vt:lpstr>PowerPoint-presentation</vt:lpstr>
      <vt:lpstr>PowerPoint-presentation</vt:lpstr>
      <vt:lpstr>PowerPoint-presentation</vt:lpstr>
      <vt:lpstr>Högst 1 av 10 omkomna är kvinnor</vt:lpstr>
      <vt:lpstr>PowerPoint-presentation</vt:lpstr>
      <vt:lpstr>Vanligaste orsaken till personskador</vt:lpstr>
      <vt:lpstr>Kliv iland Kajsa </vt:lpstr>
      <vt:lpstr>Den säkra hamnen – idéskiss</vt:lpstr>
      <vt:lpstr>PowerPoint-presentation</vt:lpstr>
      <vt:lpstr>Kollisioner mellan båtar  leder sällan till dödsolyckor</vt:lpstr>
      <vt:lpstr>Kolliderade med lysboj i c:a 48 knop</vt:lpstr>
      <vt:lpstr>PowerPoint-presentation</vt:lpstr>
      <vt:lpstr>PowerPoint-presentation</vt:lpstr>
      <vt:lpstr>Förarmiljön är inte som i en bil</vt:lpstr>
      <vt:lpstr>25-30 knop Risk för tunnelseende bl.a. </vt:lpstr>
      <vt:lpstr>En risk med hög fart. Vattnet blir hårt.</vt:lpstr>
      <vt:lpstr>Skyddsutrustning önskvärd</vt:lpstr>
      <vt:lpstr>Farten. Skillnader mellan båt och bil.</vt:lpstr>
      <vt:lpstr>Körställning i 50 knop (92 km/tim)</vt:lpstr>
      <vt:lpstr>Körning genom svall</vt:lpstr>
      <vt:lpstr>Kanotist påkörd av motorbåt</vt:lpstr>
      <vt:lpstr>Svarta paddelblad syns dåligt</vt:lpstr>
      <vt:lpstr>Simmare</vt:lpstr>
      <vt:lpstr>Vattenskotrar kolliderar ibland  (oftast med med varandra)</vt:lpstr>
      <vt:lpstr>Sjörädddningens vanligaste insatser</vt:lpstr>
      <vt:lpstr>Rätt vanligt  att båtar brinner. Få omkommer. En lite okänd fara: Kolmonoxidförgiftning.</vt:lpstr>
      <vt:lpstr>PowerPoint-presentation</vt:lpstr>
      <vt:lpstr>PowerPoint-presentation</vt:lpstr>
      <vt:lpstr>Kolmonoxidvarnare</vt:lpstr>
      <vt:lpstr>PowerPoint-presentation</vt:lpstr>
      <vt:lpstr>Gamla tiders sjöräddningskryssare. Nyligen såld.</vt:lpstr>
      <vt:lpstr>Modern SSRS 12-metersbåt</vt:lpstr>
      <vt:lpstr>Kommunal räddningstjänst</vt:lpstr>
      <vt:lpstr>PowerPoint-presentation</vt:lpstr>
      <vt:lpstr>PowerPoint-presentation</vt:lpstr>
      <vt:lpstr>Modern SSRS-båt</vt:lpstr>
      <vt:lpstr>OBS sjöräddningshunden</vt:lpstr>
      <vt:lpstr>Sjöräddningshund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Sjöfartsverkets helikopter</vt:lpstr>
      <vt:lpstr>Motorkoll</vt:lpstr>
      <vt:lpstr>Redundans = Både hängslen och svångrem</vt:lpstr>
      <vt:lpstr>Redundans</vt:lpstr>
      <vt:lpstr>PowerPoint-presentation</vt:lpstr>
      <vt:lpstr>Redundans</vt:lpstr>
      <vt:lpstr>Redundansen kan överdrivas …</vt:lpstr>
      <vt:lpstr>Complacency. Lugn och (för) trygg</vt:lpstr>
      <vt:lpstr>PowerPoint-presentation</vt:lpstr>
      <vt:lpstr>PowerPoint-presentation</vt:lpstr>
      <vt:lpstr>PowerPoint-presentation</vt:lpstr>
      <vt:lpstr>Landkörningar är vanliga. Mest i mörker.</vt:lpstr>
      <vt:lpstr>Små avstånd ibland. Även på sjön.</vt:lpstr>
      <vt:lpstr>Går det att bli en  bra sjöman utan att ha rott en jolle?</vt:lpstr>
      <vt:lpstr>Alla bör ha provat på att paddla</vt:lpstr>
      <vt:lpstr>Jollesegling</vt:lpstr>
      <vt:lpstr>Utmärkt liten övningsbåt</vt:lpstr>
      <vt:lpstr>Helst med elmotor</vt:lpstr>
      <vt:lpstr>Motorbåtssonens dröm</vt:lpstr>
      <vt:lpstr> Tivoli Köpenhamn</vt:lpstr>
      <vt:lpstr>Många till sjöss. Färre dödsolyckor.</vt:lpstr>
      <vt:lpstr>SLUT</vt:lpstr>
    </vt:vector>
  </TitlesOfParts>
  <Manager/>
  <Company>Transportstyrelsen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 1</dc:title>
  <dc:subject/>
  <dc:creator>pika01</dc:creator>
  <cp:keywords/>
  <dc:description>TS9000, v1.0, 2011-06-13</dc:description>
  <cp:lastModifiedBy>Jonas Ekblad</cp:lastModifiedBy>
  <cp:revision>467</cp:revision>
  <dcterms:created xsi:type="dcterms:W3CDTF">2011-10-04T12:25:33Z</dcterms:created>
  <dcterms:modified xsi:type="dcterms:W3CDTF">2022-10-17T15:05:15Z</dcterms:modified>
  <cp:category/>
</cp:coreProperties>
</file>